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7" r:id="rId2"/>
    <p:sldId id="386" r:id="rId3"/>
    <p:sldId id="441" r:id="rId4"/>
    <p:sldId id="375" r:id="rId5"/>
    <p:sldId id="413" r:id="rId6"/>
    <p:sldId id="416" r:id="rId7"/>
    <p:sldId id="414" r:id="rId8"/>
    <p:sldId id="415" r:id="rId9"/>
    <p:sldId id="417" r:id="rId10"/>
    <p:sldId id="419" r:id="rId11"/>
    <p:sldId id="420" r:id="rId12"/>
    <p:sldId id="421" r:id="rId13"/>
    <p:sldId id="422" r:id="rId14"/>
    <p:sldId id="423" r:id="rId15"/>
    <p:sldId id="424" r:id="rId16"/>
    <p:sldId id="426" r:id="rId17"/>
    <p:sldId id="425" r:id="rId18"/>
    <p:sldId id="427" r:id="rId19"/>
    <p:sldId id="442" r:id="rId20"/>
    <p:sldId id="428" r:id="rId21"/>
    <p:sldId id="429" r:id="rId22"/>
    <p:sldId id="430" r:id="rId23"/>
    <p:sldId id="388" r:id="rId24"/>
    <p:sldId id="389" r:id="rId25"/>
    <p:sldId id="390" r:id="rId26"/>
    <p:sldId id="334" r:id="rId27"/>
  </p:sldIdLst>
  <p:sldSz cx="9144000" cy="6858000" type="screen4x3"/>
  <p:notesSz cx="6808788" cy="98234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CCFF"/>
    <a:srgbClr val="FFCC99"/>
    <a:srgbClr val="FF3300"/>
    <a:srgbClr val="E5FFFF"/>
    <a:srgbClr val="003366"/>
    <a:srgbClr val="FFFFFF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65" autoAdjust="0"/>
    <p:restoredTop sz="99522" autoAdjust="0"/>
  </p:normalViewPr>
  <p:slideViewPr>
    <p:cSldViewPr>
      <p:cViewPr varScale="1">
        <p:scale>
          <a:sx n="51" d="100"/>
          <a:sy n="51" d="100"/>
        </p:scale>
        <p:origin x="-9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SISTEM BILANGAN BCD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1325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331325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5B7EA675-6FA0-436E-A2A1-84A01DCC2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SISTEM BILANGAN BCD</a:t>
            </a:r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36600"/>
            <a:ext cx="4910138" cy="3684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65663"/>
            <a:ext cx="5446712" cy="442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1325"/>
            <a:ext cx="29511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331325"/>
            <a:ext cx="29511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pitchFamily="34" charset="0"/>
              </a:defRPr>
            </a:lvl1pPr>
          </a:lstStyle>
          <a:p>
            <a:pPr>
              <a:defRPr/>
            </a:pPr>
            <a:fld id="{9139C1F9-EBDC-4862-84A9-B920C98E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</a:rPr>
              <a:t>Animasi belum direvisi</a:t>
            </a:r>
          </a:p>
        </p:txBody>
      </p:sp>
      <p:sp>
        <p:nvSpPr>
          <p:cNvPr id="75780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SISTEM BILANGAN BCD</a:t>
            </a:r>
          </a:p>
        </p:txBody>
      </p:sp>
      <p:sp>
        <p:nvSpPr>
          <p:cNvPr id="757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DD29EE-B9AE-4DF9-9789-CB9BC21CE84D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19 Februari 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2113 - TEKNIK DIGITAL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9F369-F9D0-4778-B34A-4E209CDE7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19 Februari 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2113 - TEKNIK DIGITAL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CB659-523C-4C39-9E1F-8A9F3D58E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19 Februari 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2113 - TEKNIK DIGITAL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EF696-6461-4A12-AE51-EDB7DD015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19 Februari 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2113 - TEKNIK DIGITAL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31465-23D9-4478-B62D-05033ACA1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19 Februari 2007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2113 - TEKNIK DIGITAL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962FE-EEEC-4A09-B53F-D39372265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4CBA2-784C-4047-A3B1-7336B75C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19 Februari 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2113 - TEKNIK DIGITAL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C5D22-DCB3-4DE6-8A69-5F2CE57F7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19 Februari 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2113 - TEKNIK DIGITAL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12D85-9D1E-4884-A5F3-2F648179A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19 Februari 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2113 - TEKNIK DIGITAL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1015C-8B4D-46C9-A1F4-7981CD80D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19 Februari 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2113 - TEKNIK DIGITAL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13174-91E8-4145-B820-C096D318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19 Februari 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2113 - TEKNIK DIGITAL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44864-5CEB-44B3-B4CB-ECD635D4F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19 Februari 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2113 - TEKNIK DIGITAL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F511E-0978-4E09-9228-49F7B63E6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19 Februari 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2113 - TEKNIK DIGITAL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CE12-22BD-43DE-9E8D-4A615F608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/>
              <a:t>19 Februari 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 2113 - TEKNIK DIGITAL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8C187-5A08-42B3-A278-72D9B47CB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r>
              <a:rPr lang="id-ID"/>
              <a:t>19 Februari 2007</a:t>
            </a: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EE 2113 - TEKNIK DIGITAL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8ED26A9E-1E36-4428-8653-39FC6898B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  <p:sldLayoutId id="2147484283" r:id="rId12"/>
    <p:sldLayoutId id="2147484284" r:id="rId13"/>
    <p:sldLayoutId id="214748430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slide" Target="slide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C1C2B-3349-48B4-8906-85AD8B0D9DE5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472" y="6072206"/>
            <a:ext cx="1079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smtClean="0">
                <a:solidFill>
                  <a:srgbClr val="CCCCFF"/>
                </a:solidFill>
                <a:latin typeface="Tahoma" pitchFamily="34" charset="0"/>
                <a:cs typeface="Tahoma" pitchFamily="34" charset="0"/>
              </a:rPr>
              <a:t>Versi 5.23</a:t>
            </a:r>
            <a:endParaRPr lang="en-US" sz="1600" i="1">
              <a:solidFill>
                <a:srgbClr val="CCCC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Rectangle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500166" y="3000372"/>
            <a:ext cx="57864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5000"/>
              <a:defRPr/>
            </a:pPr>
            <a:r>
              <a:rPr lang="en-US" sz="2400" i="1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Operasi Penjumlahan Bilangan Biner</a:t>
            </a:r>
          </a:p>
        </p:txBody>
      </p:sp>
      <p:sp>
        <p:nvSpPr>
          <p:cNvPr id="15" name="Rectangle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500166" y="3504115"/>
            <a:ext cx="57864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5000"/>
              <a:defRPr/>
            </a:pPr>
            <a:r>
              <a:rPr lang="en-US" sz="2400" i="1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Operasi Pengurangan Bilangan Biner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143240" y="5970608"/>
            <a:ext cx="257176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tabLst/>
              <a:defRPr/>
            </a:pPr>
            <a:r>
              <a:rPr kumimoji="0" lang="en-US" sz="2000" b="0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Bambang Krisnarno</a:t>
            </a:r>
          </a:p>
        </p:txBody>
      </p:sp>
      <p:sp>
        <p:nvSpPr>
          <p:cNvPr id="18" name="Rectangle 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500166" y="4151003"/>
            <a:ext cx="5479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5000"/>
              <a:defRPr/>
            </a:pPr>
            <a:r>
              <a:rPr lang="en-US" sz="2400" i="1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Operasi Penjumlahan Bilangan BCD</a:t>
            </a:r>
          </a:p>
        </p:txBody>
      </p:sp>
      <p:sp>
        <p:nvSpPr>
          <p:cNvPr id="19" name="Rectangle 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500166" y="4643446"/>
            <a:ext cx="55143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65000"/>
              <a:defRPr/>
            </a:pPr>
            <a:r>
              <a:rPr lang="en-US" sz="2400" i="1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Operasi Pengurangan Bilangan BCD</a:t>
            </a: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26" y="571480"/>
            <a:ext cx="7651750" cy="1857388"/>
          </a:xfrm>
        </p:spPr>
        <p:txBody>
          <a:bodyPr>
            <a:norm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5400" i="1" cap="all" spc="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+mn-cs"/>
              </a:rPr>
              <a:t>Aritmatika Bilangan Biner</a:t>
            </a:r>
            <a:endParaRPr lang="en-US" sz="5400" i="1" cap="all" spc="400">
              <a:solidFill>
                <a:srgbClr val="FFFF00"/>
              </a:solidFill>
              <a:effectLst>
                <a:outerShdw blurRad="139700" dist="63500" dir="2700000" algn="tl" rotWithShape="0">
                  <a:prstClr val="black"/>
                </a:outerShdw>
              </a:effectLst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857250" y="3770314"/>
            <a:ext cx="7786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Yang benar adalah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1</a:t>
            </a:r>
            <a:r>
              <a:rPr lang="en-US" sz="2400" kern="0" smtClea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600" kern="0" smtClea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+ </a:t>
            </a:r>
            <a:r>
              <a:rPr lang="en-US" sz="3600" kern="0" smtClea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0</a:t>
            </a:r>
            <a:r>
              <a:rPr lang="en-US" sz="2400" kern="0" smtClean="0">
                <a:effectLst>
                  <a:outerShdw blurRad="38100" dist="50800" dir="2700000" algn="tl">
                    <a:srgbClr val="000000"/>
                  </a:outerShdw>
                </a:effectLst>
              </a:rPr>
              <a:t> </a:t>
            </a:r>
            <a:r>
              <a:rPr lang="en-US" sz="3200" kern="0">
                <a:effectLst>
                  <a:outerShdw blurRad="38100" dist="50800" dir="2700000" algn="tl">
                    <a:srgbClr val="000000"/>
                  </a:outerShdw>
                </a:effectLst>
              </a:rPr>
              <a:t>=</a:t>
            </a: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</a:rPr>
              <a:t> </a:t>
            </a:r>
            <a:r>
              <a:rPr lang="en-US" sz="36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1</a:t>
            </a:r>
            <a:endParaRPr lang="en-US" sz="2400" kern="0">
              <a:effectLst>
                <a:outerShdw blurRad="38100" dist="50800" dir="2700000" algn="tl">
                  <a:srgbClr val="000000"/>
                </a:outerShdw>
              </a:effectLst>
              <a:latin typeface="+mn-lt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228912" y="3143251"/>
            <a:ext cx="1628972" cy="646331"/>
            <a:chOff x="4071933" y="3000372"/>
            <a:chExt cx="1629446" cy="646549"/>
          </a:xfrm>
        </p:grpSpPr>
        <p:sp>
          <p:nvSpPr>
            <p:cNvPr id="8" name="Rectangle 7"/>
            <p:cNvSpPr/>
            <p:nvPr/>
          </p:nvSpPr>
          <p:spPr>
            <a:xfrm>
              <a:off x="4071933" y="3000372"/>
              <a:ext cx="1629446" cy="6465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SzPct val="65000"/>
                <a:buFont typeface="Wingdings" pitchFamily="2" charset="2"/>
                <a:buNone/>
                <a:defRPr/>
              </a:pPr>
              <a:r>
                <a:rPr lang="en-US" sz="3600" kern="0" smtClean="0">
                  <a:solidFill>
                    <a:srgbClr val="FFFF00"/>
                  </a:solidFill>
                  <a:effectLst>
                    <a:outerShdw blurRad="38100" dist="50800" dir="2700000" algn="tl">
                      <a:srgbClr val="000000"/>
                    </a:outerShdw>
                  </a:effectLst>
                </a:rPr>
                <a:t>0</a:t>
              </a:r>
              <a:r>
                <a:rPr lang="en-US" sz="2400" kern="0" smtClean="0">
                  <a:effectLst>
                    <a:outerShdw blurRad="38100" dist="50800" dir="2700000" algn="tl">
                      <a:srgbClr val="000000"/>
                    </a:outerShdw>
                  </a:effectLst>
                </a:rPr>
                <a:t>  </a:t>
              </a:r>
              <a:r>
                <a:rPr lang="en-US" sz="4000" kern="0" baseline="14000">
                  <a:effectLst>
                    <a:outerShdw blurRad="38100" dist="50800" dir="2700000" algn="tl">
                      <a:srgbClr val="000000"/>
                    </a:outerShdw>
                  </a:effectLst>
                </a:rPr>
                <a:t>=</a:t>
              </a:r>
              <a:r>
                <a:rPr lang="en-US" sz="2400" kern="0">
                  <a:effectLst>
                    <a:outerShdw blurRad="38100" dist="508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3600" kern="0" smtClean="0">
                  <a:solidFill>
                    <a:srgbClr val="FFFF00"/>
                  </a:solidFill>
                  <a:effectLst>
                    <a:outerShdw blurRad="38100" dist="50800" dir="2700000" algn="tl">
                      <a:srgbClr val="000000"/>
                    </a:outerShdw>
                  </a:effectLst>
                </a:rPr>
                <a:t>1</a:t>
              </a:r>
              <a:r>
                <a:rPr lang="en-US" sz="2800" kern="0" baseline="40000" smtClean="0">
                  <a:effectLst>
                    <a:outerShdw blurRad="38100" dist="50800" dir="2700000" algn="tl">
                      <a:srgbClr val="000000"/>
                    </a:outerShdw>
                  </a:effectLst>
                </a:rPr>
                <a:t>   </a:t>
              </a:r>
              <a:r>
                <a:rPr lang="en-US" sz="4400" kern="0" baseline="8000">
                  <a:effectLst>
                    <a:outerShdw blurRad="38100" dist="50800" dir="2700000" algn="tl">
                      <a:srgbClr val="000000"/>
                    </a:outerShdw>
                  </a:effectLst>
                </a:rPr>
                <a:t>?</a:t>
              </a:r>
              <a:endParaRPr lang="en-US" sz="2800" kern="0" baseline="8000">
                <a:effectLst>
                  <a:outerShdw blurRad="38100" dist="50800" dir="2700000" algn="tl">
                    <a:srgbClr val="000000"/>
                  </a:outerShdw>
                </a:effectLst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4892176" y="3058667"/>
              <a:ext cx="298537" cy="1589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2700000" algn="tl" rotWithShape="0">
                <a:prstClr val="black">
                  <a:alpha val="83000"/>
                </a:prstClr>
              </a:outerShdw>
            </a:effectLst>
          </p:spPr>
        </p:cxnSp>
      </p:grpSp>
      <p:sp>
        <p:nvSpPr>
          <p:cNvPr id="13" name="Rectangle 12"/>
          <p:cNvSpPr/>
          <p:nvPr/>
        </p:nvSpPr>
        <p:spPr>
          <a:xfrm>
            <a:off x="4071938" y="3046414"/>
            <a:ext cx="1882775" cy="738187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4800" b="1" kern="0">
                <a:solidFill>
                  <a:srgbClr val="FF0000"/>
                </a:solidFill>
                <a:effectLst>
                  <a:outerShdw blurRad="38100" dist="508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?????</a:t>
            </a:r>
            <a:endParaRPr lang="en-US" sz="4800" b="1" kern="0" baseline="8000">
              <a:solidFill>
                <a:srgbClr val="FF0000"/>
              </a:solidFill>
              <a:effectLst>
                <a:outerShdw blurRad="38100" dist="508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10800000">
            <a:off x="3857620" y="2928934"/>
            <a:ext cx="2143140" cy="10001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10800000" flipH="1">
            <a:off x="3786182" y="2928934"/>
            <a:ext cx="2143140" cy="10001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642918"/>
            <a:ext cx="8143875" cy="954087"/>
          </a:xfrm>
        </p:spPr>
        <p:txBody>
          <a:bodyPr>
            <a:spAutoFit/>
          </a:bodyPr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FF00"/>
                </a:solidFill>
              </a:rPr>
              <a:t>Operasi Pengurangan Bilangan Biner memakai metoda Penjumlahan dengan Bilangan Negatif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74E99-6B7F-4474-8967-A9D34313B73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857250" y="1857375"/>
            <a:ext cx="7786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Apakah maksudnya bahwa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0 </a:t>
            </a:r>
            <a:r>
              <a:rPr lang="en-US" sz="2400" kern="0" smtClea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=</a:t>
            </a:r>
            <a:r>
              <a:rPr lang="en-US" sz="2400" kern="0" smtClea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smtClea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Komplemen </a:t>
            </a: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dari </a:t>
            </a:r>
            <a:r>
              <a:rPr lang="en-US" sz="3600" kern="0" smtClea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1 </a:t>
            </a:r>
            <a:r>
              <a:rPr lang="en-US" sz="2800" kern="0" smtClea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?</a:t>
            </a:r>
            <a:endParaRPr lang="en-US" sz="2400" kern="0">
              <a:effectLst>
                <a:outerShdw blurRad="38100" dist="508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14375" y="5543556"/>
            <a:ext cx="1643047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smtClea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Bilangan</a:t>
            </a:r>
            <a:endParaRPr lang="en-US" sz="2800" kern="0">
              <a:solidFill>
                <a:srgbClr val="FFFF00"/>
              </a:solidFill>
              <a:effectLst>
                <a:outerShdw blurRad="38100" dist="50800" dir="2700000" algn="tl">
                  <a:srgbClr val="000000"/>
                </a:outerShdw>
              </a:effectLst>
            </a:endParaRPr>
          </a:p>
        </p:txBody>
      </p:sp>
      <p:sp>
        <p:nvSpPr>
          <p:cNvPr id="20" name="Arc 19"/>
          <p:cNvSpPr/>
          <p:nvPr/>
        </p:nvSpPr>
        <p:spPr bwMode="auto">
          <a:xfrm>
            <a:off x="1571625" y="4500564"/>
            <a:ext cx="4429135" cy="2286022"/>
          </a:xfrm>
          <a:prstGeom prst="arc">
            <a:avLst>
              <a:gd name="adj1" fmla="val 11072540"/>
              <a:gd name="adj2" fmla="val 16015828"/>
            </a:avLst>
          </a:prstGeom>
          <a:noFill/>
          <a:ln w="317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Arc 20"/>
          <p:cNvSpPr/>
          <p:nvPr/>
        </p:nvSpPr>
        <p:spPr bwMode="auto">
          <a:xfrm>
            <a:off x="4071934" y="4500564"/>
            <a:ext cx="3000379" cy="2286022"/>
          </a:xfrm>
          <a:prstGeom prst="arc">
            <a:avLst>
              <a:gd name="adj1" fmla="val 16643790"/>
              <a:gd name="adj2" fmla="val 21273383"/>
            </a:avLst>
          </a:prstGeom>
          <a:noFill/>
          <a:ln w="31750" cap="flat" cmpd="sng" algn="ctr">
            <a:solidFill>
              <a:srgbClr val="FFFF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14600" y="5543569"/>
            <a:ext cx="3071780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smtClea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+ Komplemennya</a:t>
            </a:r>
            <a:endParaRPr lang="en-US" sz="2800" kern="0">
              <a:solidFill>
                <a:srgbClr val="FFFF00"/>
              </a:solidFill>
              <a:effectLst>
                <a:outerShdw blurRad="38100" dist="50800" dir="2700000" algn="tl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72066" y="5543569"/>
            <a:ext cx="3357586" cy="528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smtClea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= 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Bilangan terbesar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214810" y="4143380"/>
            <a:ext cx="720000" cy="7200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929190" y="4143380"/>
            <a:ext cx="720000" cy="7200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rot="5400000" flipH="1" flipV="1">
            <a:off x="4487995" y="5107782"/>
            <a:ext cx="641350" cy="1588"/>
          </a:xfrm>
          <a:prstGeom prst="straightConnector1">
            <a:avLst/>
          </a:prstGeom>
          <a:noFill/>
          <a:ln w="31750" algn="ctr">
            <a:solidFill>
              <a:srgbClr val="FFFF00"/>
            </a:solidFill>
            <a:round/>
            <a:headEnd/>
            <a:tailEnd type="arrow" w="med" len="med"/>
          </a:ln>
        </p:spPr>
      </p:cxnSp>
      <p:sp>
        <p:nvSpPr>
          <p:cNvPr id="27" name="Rectangle 26"/>
          <p:cNvSpPr/>
          <p:nvPr/>
        </p:nvSpPr>
        <p:spPr bwMode="auto">
          <a:xfrm>
            <a:off x="3786182" y="4143380"/>
            <a:ext cx="720000" cy="720000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35" grpId="0"/>
      <p:bldP spid="26" grpId="0"/>
      <p:bldP spid="20" grpId="0" animBg="1"/>
      <p:bldP spid="21" grpId="0" animBg="1"/>
      <p:bldP spid="19" grpId="0"/>
      <p:bldP spid="22" grpId="0"/>
      <p:bldP spid="24" grpId="0" animBg="1"/>
      <p:bldP spid="25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642938"/>
            <a:ext cx="8143875" cy="400050"/>
          </a:xfrm>
        </p:spPr>
        <p:txBody>
          <a:bodyPr>
            <a:sp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smtClean="0">
                <a:solidFill>
                  <a:srgbClr val="FFFF00"/>
                </a:solidFill>
              </a:rPr>
              <a:t>Operasi Pengurangan ……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0434B-9834-4080-A9CA-2091A0DEE31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357188" y="1500188"/>
            <a:ext cx="828675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Hal ini perlu dipahami, karena untuk bilangan Biner, dengan adanya hanya 2 lambang bilangan,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komplemen = invers</a:t>
            </a: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Berapakah komplemen dari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400" kern="0" baseline="-30000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sz="2800" kern="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 ,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71</a:t>
            </a:r>
            <a:r>
              <a:rPr lang="en-US" sz="2400" kern="0" baseline="-30000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US" sz="2800" kern="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 ,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351</a:t>
            </a:r>
            <a:r>
              <a:rPr lang="en-US" sz="2400" kern="0" baseline="-30000"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en-US" sz="2800" kern="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 ,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B5</a:t>
            </a:r>
            <a:r>
              <a:rPr lang="en-US" sz="2400" kern="0" baseline="-3000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800" kern="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kern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en-US" sz="2800" kern="0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400" kern="0">
              <a:effectLst>
                <a:outerShdw blurRad="38100" dist="508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857250" y="3214688"/>
            <a:ext cx="71437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Pada bilangan desimal dapat pula dilakukan operasi pengurangan memakai metoda penjumlahan dengan </a:t>
            </a:r>
            <a:r>
              <a:rPr lang="en-US" sz="2800" kern="0" smtClea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bilangan </a:t>
            </a:r>
            <a:r>
              <a:rPr lang="en-US" sz="28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negatif.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14500" y="5143500"/>
            <a:ext cx="5500688" cy="9636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Berapakah 75 – 38</a:t>
            </a:r>
            <a:r>
              <a:rPr lang="en-US" sz="12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 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?  24 – 67</a:t>
            </a:r>
            <a:r>
              <a:rPr lang="en-US" sz="12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 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?</a:t>
            </a:r>
          </a:p>
          <a:p>
            <a:pPr algn="ctr">
              <a:lnSpc>
                <a:spcPts val="336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effectLst>
                  <a:outerShdw blurRad="38100" dist="50800" dir="2700000" algn="tl">
                    <a:srgbClr val="000000"/>
                  </a:outerShdw>
                </a:effectLst>
              </a:rPr>
              <a:t>(pada sistem bilangan desimal)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10CF8-A7A0-4765-89DC-98EAFB7C655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357188" y="1285875"/>
            <a:ext cx="13144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 – 38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643063" y="1285875"/>
            <a:ext cx="23574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75 + (– 38)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71938" y="1285875"/>
            <a:ext cx="18573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75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071938" y="1712913"/>
            <a:ext cx="23574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071938" y="2713038"/>
            <a:ext cx="12858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</a:t>
            </a:r>
            <a:r>
              <a:rPr lang="en-US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2800" ker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4286250" y="2643188"/>
            <a:ext cx="857250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sp>
        <p:nvSpPr>
          <p:cNvPr id="24" name="Rectangle 23"/>
          <p:cNvSpPr/>
          <p:nvPr/>
        </p:nvSpPr>
        <p:spPr>
          <a:xfrm>
            <a:off x="5214938" y="2381250"/>
            <a:ext cx="4460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6786563" y="13446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(- 99)</a:t>
            </a:r>
            <a:endParaRPr lang="en-US" sz="2400" ker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6786563" y="177165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(- 99)</a:t>
            </a:r>
            <a:endParaRPr lang="en-US" sz="2400" ker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6786563" y="1785938"/>
            <a:ext cx="1643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(- 100)</a:t>
            </a:r>
            <a:endParaRPr lang="en-US" sz="24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357188" y="3429000"/>
            <a:ext cx="13144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– 67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1643063" y="3429000"/>
            <a:ext cx="23574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24 + (– 67)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4071938" y="3429000"/>
            <a:ext cx="18573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24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071938" y="3856038"/>
            <a:ext cx="23574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56</a:t>
            </a:r>
            <a:endParaRPr lang="en-US" sz="2800" ker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4071938" y="4356100"/>
            <a:ext cx="12858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16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68925" y="4321175"/>
            <a:ext cx="1714500" cy="430213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/>
          <a:p>
            <a:pPr>
              <a:defRPr/>
            </a:pPr>
            <a:r>
              <a:rPr lang="en-US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(mengapa?)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6786563" y="348773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(- 99)</a:t>
            </a:r>
            <a:endParaRPr lang="en-US" sz="2400" ker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6786563" y="3914775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(- 99)</a:t>
            </a:r>
            <a:endParaRPr lang="en-US" sz="2400" ker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 bwMode="auto">
          <a:xfrm>
            <a:off x="357188" y="5072063"/>
            <a:ext cx="835818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Terlihat bahwa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masih ada </a:t>
            </a: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operasi pengurangan pada pembangkitan bilangan komplemen, hal mana tidak akan terjadi pada bilangan biner, karena pada sistem bilangan biner,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komplemen = invers</a:t>
            </a: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</a:rPr>
              <a:t>.</a:t>
            </a:r>
            <a:endParaRPr lang="en-US" sz="2400" kern="0">
              <a:effectLst>
                <a:outerShdw blurRad="38100" dist="508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6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642938"/>
            <a:ext cx="8143875" cy="400050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smtClean="0">
                <a:solidFill>
                  <a:srgbClr val="FFFF00"/>
                </a:solidFill>
              </a:rPr>
              <a:t>Operasi Pengurangan Bilangan Desimal…… </a:t>
            </a:r>
            <a:r>
              <a:rPr lang="en-US" sz="2000" i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(komplemen 9)</a:t>
            </a:r>
            <a:endParaRPr lang="en-US" sz="2000" i="1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4357688" y="1714500"/>
            <a:ext cx="3571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703763" y="1714500"/>
            <a:ext cx="6429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4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4357688" y="1712913"/>
            <a:ext cx="3571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4357688" y="1714500"/>
            <a:ext cx="3571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6786563" y="2214563"/>
            <a:ext cx="1643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(+ 1)</a:t>
            </a:r>
            <a:endParaRPr lang="en-US" sz="24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86380" y="2090016"/>
            <a:ext cx="1714500" cy="430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>
              <a:defRPr/>
            </a:pPr>
            <a:r>
              <a:rPr lang="en-US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(mengapa?)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5E-6 3.14524E-7 L 0.0026 0.0629 L 0.05659 0.05944 " pathEditMode="relative" rAng="0" ptsTypes="AAA">
                                      <p:cBhvr>
                                        <p:cTn id="36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900"/>
                            </p:stCondLst>
                            <p:childTnLst>
                              <p:par>
                                <p:cTn id="4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400"/>
                            </p:stCondLst>
                            <p:childTnLst>
                              <p:par>
                                <p:cTn id="4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400"/>
                            </p:stCondLst>
                            <p:childTnLst>
                              <p:par>
                                <p:cTn id="5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0" presetClass="path" presetSubtype="0" repeatCount="400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5E-6 3.14524E-7 L 0.0026 0.0629 L 0.05659 0.05944 " pathEditMode="relative" rAng="0" ptsTypes="AAA">
                                      <p:cBhvr>
                                        <p:cTn id="1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31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2" presetClass="exit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Right)">
                                      <p:cBhvr>
                                        <p:cTn id="13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7000"/>
                            </p:stCondLst>
                            <p:childTnLst>
                              <p:par>
                                <p:cTn id="1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8000"/>
                            </p:stCondLst>
                            <p:childTnLst>
                              <p:par>
                                <p:cTn id="1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9000"/>
                            </p:stCondLst>
                            <p:childTnLst>
                              <p:par>
                                <p:cTn id="146" presetID="12" presetClass="exit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Right)">
                                      <p:cBhvr>
                                        <p:cTn id="14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/>
      <p:bldP spid="24" grpId="0"/>
      <p:bldP spid="29" grpId="0"/>
      <p:bldP spid="30" grpId="0"/>
      <p:bldP spid="30" grpId="1"/>
      <p:bldP spid="32" grpId="0" build="allAtOnce"/>
      <p:bldP spid="32" grpId="1" build="allAtOnce"/>
      <p:bldP spid="33" grpId="0"/>
      <p:bldP spid="34" grpId="0"/>
      <p:bldP spid="36" grpId="0"/>
      <p:bldP spid="37" grpId="0"/>
      <p:bldP spid="39" grpId="0"/>
      <p:bldP spid="39" grpId="1"/>
      <p:bldP spid="42" grpId="0"/>
      <p:bldP spid="42" grpId="1"/>
      <p:bldP spid="43" grpId="0"/>
      <p:bldP spid="44" grpId="0"/>
      <p:bldP spid="46" grpId="0"/>
      <p:bldP spid="28" grpId="0"/>
      <p:bldP spid="28" grpId="1"/>
      <p:bldP spid="31" grpId="0"/>
      <p:bldP spid="27" grpId="0"/>
      <p:bldP spid="27" grpId="1"/>
      <p:bldP spid="38" grpId="0"/>
      <p:bldP spid="40" grpId="0" build="allAtOnce"/>
      <p:bldP spid="40" grpId="1" build="allAtOnce"/>
      <p:bldP spid="41" grpId="0"/>
      <p:bldP spid="4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82295-F66C-4584-8B30-5E1509C500A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357188" y="1357313"/>
            <a:ext cx="13144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 – 38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643063" y="1357313"/>
            <a:ext cx="23574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75 + (– 38)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71938" y="1357313"/>
            <a:ext cx="18573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75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071938" y="1784350"/>
            <a:ext cx="23574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071938" y="2214563"/>
            <a:ext cx="12858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</a:t>
            </a: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endParaRPr lang="en-US" sz="2800" ker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86375" y="2335213"/>
            <a:ext cx="1228725" cy="287337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/>
            </a:pPr>
            <a:r>
              <a:rPr lang="en-US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(mengapa?)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6643688" y="141605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(- 100)</a:t>
            </a:r>
            <a:endParaRPr lang="en-US" sz="2400" ker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6643688" y="184308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(- 100)</a:t>
            </a:r>
            <a:endParaRPr lang="en-US" sz="2400" ker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357188" y="3357563"/>
            <a:ext cx="13144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– 67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1643063" y="3357563"/>
            <a:ext cx="23574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24 + (– 67)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4071938" y="3357563"/>
            <a:ext cx="18573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24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071938" y="3784600"/>
            <a:ext cx="23574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57</a:t>
            </a:r>
            <a:endParaRPr lang="en-US" sz="2800" ker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4071938" y="4260850"/>
            <a:ext cx="12858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</a:t>
            </a:r>
            <a:r>
              <a:rPr lang="en-US" sz="16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68925" y="4333875"/>
            <a:ext cx="1714500" cy="322263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defRPr/>
            </a:pPr>
            <a:r>
              <a:rPr lang="en-US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(mengapa?)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6643688" y="34163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(- 100)</a:t>
            </a:r>
            <a:endParaRPr lang="en-US" sz="2400" ker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6643688" y="384333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(- 100)</a:t>
            </a:r>
            <a:endParaRPr lang="en-US" sz="2400" ker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 bwMode="auto">
          <a:xfrm>
            <a:off x="357188" y="4929188"/>
            <a:ext cx="8358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Terlihat bahwa dengan memakai komplemen 9 + 1, operasi penjumlahan dengan bilangan negatif menjadi lebih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sederhana</a:t>
            </a: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</a:rPr>
              <a:t>. </a:t>
            </a:r>
            <a:endParaRPr lang="en-US" sz="2400" kern="0">
              <a:effectLst>
                <a:outerShdw blurRad="38100" dist="508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57688" y="1739900"/>
            <a:ext cx="381000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/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642938"/>
            <a:ext cx="8143875" cy="400050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smtClean="0">
                <a:solidFill>
                  <a:srgbClr val="FFFF00"/>
                </a:solidFill>
              </a:rPr>
              <a:t>Operasi Pengurangan Bilangan Desimal …… </a:t>
            </a:r>
            <a:r>
              <a:rPr lang="en-US" sz="2000" i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(komplemen 9 + 1)</a:t>
            </a:r>
            <a:endParaRPr lang="en-US" sz="2000" i="1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"/>
                            </p:stCondLst>
                            <p:childTnLst>
                              <p:par>
                                <p:cTn id="28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200"/>
                            </p:stCondLst>
                            <p:childTnLst>
                              <p:par>
                                <p:cTn id="31" presetID="53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3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200"/>
                            </p:stCondLst>
                            <p:childTnLst>
                              <p:par>
                                <p:cTn id="3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400"/>
                            </p:stCondLst>
                            <p:childTnLst>
                              <p:par>
                                <p:cTn id="4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repeatCount="3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000"/>
                            </p:stCondLst>
                            <p:childTnLst>
                              <p:par>
                                <p:cTn id="10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14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/>
      <p:bldP spid="24" grpId="0"/>
      <p:bldP spid="24" grpId="1"/>
      <p:bldP spid="29" grpId="0"/>
      <p:bldP spid="30" grpId="0"/>
      <p:bldP spid="30" grpId="1"/>
      <p:bldP spid="33" grpId="0"/>
      <p:bldP spid="34" grpId="0"/>
      <p:bldP spid="36" grpId="0"/>
      <p:bldP spid="37" grpId="0"/>
      <p:bldP spid="39" grpId="0"/>
      <p:bldP spid="39" grpId="1"/>
      <p:bldP spid="42" grpId="0"/>
      <p:bldP spid="42" grpId="1"/>
      <p:bldP spid="43" grpId="0"/>
      <p:bldP spid="44" grpId="0"/>
      <p:bldP spid="46" grpId="0"/>
      <p:bldP spid="26" grpId="0"/>
      <p:bldP spid="26" grpId="1"/>
      <p:bldP spid="26" grpId="2"/>
      <p:bldP spid="26" grpId="3"/>
      <p:bldP spid="26" grpId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F991-2675-4B02-9152-6B19813D7EF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428625" y="2214563"/>
            <a:ext cx="13144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 – 38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918200" y="2214563"/>
            <a:ext cx="18573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75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918200" y="2641600"/>
            <a:ext cx="235743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918200" y="3163888"/>
            <a:ext cx="12858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</a:t>
            </a: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endParaRPr lang="en-US" sz="2800" ker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7704138" y="22733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(- 100)</a:t>
            </a:r>
            <a:endParaRPr lang="en-US" sz="2400" ker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7704138" y="270033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(- 100)</a:t>
            </a:r>
            <a:endParaRPr lang="en-US" sz="2400" ker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428625" y="4714875"/>
            <a:ext cx="13144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– 67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5918200" y="4714875"/>
            <a:ext cx="18573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24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5918200" y="5141913"/>
            <a:ext cx="23574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57</a:t>
            </a:r>
            <a:endParaRPr lang="en-US" sz="2800" ker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5918200" y="5641975"/>
            <a:ext cx="12858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</a:t>
            </a:r>
            <a:r>
              <a:rPr lang="en-US" sz="12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7704138" y="47736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(- 100)</a:t>
            </a:r>
            <a:endParaRPr lang="en-US" sz="2400" ker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7704138" y="520065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(- 100)</a:t>
            </a:r>
            <a:endParaRPr lang="en-US" sz="2400" ker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203950" y="2597150"/>
            <a:ext cx="381000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1928813" y="2214563"/>
            <a:ext cx="18573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75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1928813" y="3568694"/>
            <a:ext cx="12858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</a:t>
            </a: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endParaRPr lang="en-US" sz="2800" ker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2143125" y="3498844"/>
            <a:ext cx="85725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sp>
        <p:nvSpPr>
          <p:cNvPr id="38" name="Rectangle 37"/>
          <p:cNvSpPr/>
          <p:nvPr/>
        </p:nvSpPr>
        <p:spPr>
          <a:xfrm>
            <a:off x="3071813" y="3213094"/>
            <a:ext cx="4460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3714750" y="22733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(- 99)</a:t>
            </a:r>
            <a:endParaRPr lang="en-US" sz="2400" ker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3714750" y="270033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(- 99)</a:t>
            </a:r>
            <a:endParaRPr lang="en-US" sz="2400" ker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3714750" y="3059113"/>
            <a:ext cx="1643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(- 100 + 1)</a:t>
            </a:r>
            <a:endParaRPr lang="en-US" sz="2400" ker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1928813" y="4714875"/>
            <a:ext cx="18573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24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1928813" y="5141913"/>
            <a:ext cx="23574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56</a:t>
            </a:r>
            <a:endParaRPr lang="en-US" sz="2800" ker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1928813" y="5641975"/>
            <a:ext cx="12858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</a:t>
            </a:r>
            <a:r>
              <a:rPr lang="en-US" sz="16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3714750" y="47736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(- 99)</a:t>
            </a:r>
            <a:endParaRPr lang="en-US" sz="2400" ker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 bwMode="auto">
          <a:xfrm>
            <a:off x="3714750" y="520065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(- 99)</a:t>
            </a:r>
            <a:endParaRPr lang="en-US" sz="2400" ker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54301" name="Group 66"/>
          <p:cNvGrpSpPr>
            <a:grpSpLocks/>
          </p:cNvGrpSpPr>
          <p:nvPr/>
        </p:nvGrpSpPr>
        <p:grpSpPr bwMode="auto">
          <a:xfrm>
            <a:off x="5572125" y="1143000"/>
            <a:ext cx="3357563" cy="5143500"/>
            <a:chOff x="5429256" y="1142984"/>
            <a:chExt cx="3357586" cy="5143536"/>
          </a:xfrm>
        </p:grpSpPr>
        <p:sp>
          <p:nvSpPr>
            <p:cNvPr id="54" name="Rectangle 53"/>
            <p:cNvSpPr/>
            <p:nvPr/>
          </p:nvSpPr>
          <p:spPr bwMode="auto">
            <a:xfrm>
              <a:off x="5429256" y="1142984"/>
              <a:ext cx="3357586" cy="514353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715017" y="1227385"/>
              <a:ext cx="2776741" cy="400113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i="1" ker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Komplemen </a:t>
              </a:r>
              <a:r>
                <a:rPr lang="en-US" sz="2000" i="1" kern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10 (9 </a:t>
              </a:r>
              <a:r>
                <a:rPr lang="en-US" sz="2000" i="1" ker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 </a:t>
              </a:r>
              <a:r>
                <a:rPr lang="en-US" sz="2000" i="1" kern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1)</a:t>
              </a:r>
              <a:endParaRPr lang="en-US" sz="2000"/>
            </a:p>
          </p:txBody>
        </p:sp>
      </p:grpSp>
      <p:grpSp>
        <p:nvGrpSpPr>
          <p:cNvPr id="54302" name="Group 67"/>
          <p:cNvGrpSpPr>
            <a:grpSpLocks/>
          </p:cNvGrpSpPr>
          <p:nvPr/>
        </p:nvGrpSpPr>
        <p:grpSpPr bwMode="auto">
          <a:xfrm>
            <a:off x="1785938" y="1143000"/>
            <a:ext cx="3786187" cy="5143500"/>
            <a:chOff x="1643042" y="1142984"/>
            <a:chExt cx="3786214" cy="5143536"/>
          </a:xfrm>
        </p:grpSpPr>
        <p:sp>
          <p:nvSpPr>
            <p:cNvPr id="53" name="Rectangle 52"/>
            <p:cNvSpPr/>
            <p:nvPr/>
          </p:nvSpPr>
          <p:spPr bwMode="auto">
            <a:xfrm>
              <a:off x="1643042" y="1142984"/>
              <a:ext cx="3786214" cy="514353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428860" y="1227385"/>
              <a:ext cx="1816113" cy="400053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i="1" ker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Komplemen 9 </a:t>
              </a:r>
              <a:endParaRPr lang="en-US" sz="2000"/>
            </a:p>
          </p:txBody>
        </p:sp>
      </p:grpSp>
      <p:grpSp>
        <p:nvGrpSpPr>
          <p:cNvPr id="54303" name="Group 65"/>
          <p:cNvGrpSpPr>
            <a:grpSpLocks/>
          </p:cNvGrpSpPr>
          <p:nvPr/>
        </p:nvGrpSpPr>
        <p:grpSpPr bwMode="auto">
          <a:xfrm>
            <a:off x="214313" y="1714500"/>
            <a:ext cx="8715375" cy="2500313"/>
            <a:chOff x="214282" y="1571612"/>
            <a:chExt cx="8572560" cy="2500330"/>
          </a:xfrm>
        </p:grpSpPr>
        <p:sp>
          <p:nvSpPr>
            <p:cNvPr id="55" name="Rectangle 54"/>
            <p:cNvSpPr/>
            <p:nvPr/>
          </p:nvSpPr>
          <p:spPr bwMode="auto">
            <a:xfrm>
              <a:off x="214282" y="1571612"/>
              <a:ext cx="8572560" cy="250033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57939" y="1571612"/>
              <a:ext cx="3007423" cy="4000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i="1" ker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Hasil pengurangan positif</a:t>
              </a:r>
              <a:endParaRPr lang="en-US" sz="2000"/>
            </a:p>
          </p:txBody>
        </p:sp>
      </p:grpSp>
      <p:grpSp>
        <p:nvGrpSpPr>
          <p:cNvPr id="54304" name="Group 68"/>
          <p:cNvGrpSpPr>
            <a:grpSpLocks/>
          </p:cNvGrpSpPr>
          <p:nvPr/>
        </p:nvGrpSpPr>
        <p:grpSpPr bwMode="auto">
          <a:xfrm>
            <a:off x="214313" y="4214813"/>
            <a:ext cx="8715375" cy="2071687"/>
            <a:chOff x="144015" y="4214818"/>
            <a:chExt cx="8572560" cy="2071702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015" y="4214818"/>
              <a:ext cx="8572560" cy="207170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86110" y="4241805"/>
              <a:ext cx="3230716" cy="473078"/>
            </a:xfrm>
            <a:prstGeom prst="rect">
              <a:avLst/>
            </a:prstGeom>
            <a:ln>
              <a:noFill/>
            </a:ln>
          </p:spPr>
          <p:txBody>
            <a:bodyPr/>
            <a:lstStyle/>
            <a:p>
              <a:pPr>
                <a:defRPr/>
              </a:pPr>
              <a:r>
                <a:rPr lang="en-US" sz="2000" i="1" ker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Hasil pengurangan negatif</a:t>
              </a:r>
            </a:p>
            <a:p>
              <a:pPr>
                <a:defRPr/>
              </a:pPr>
              <a:endParaRPr lang="en-US" sz="2000"/>
            </a:p>
          </p:txBody>
        </p:sp>
      </p:grpSp>
      <p:sp>
        <p:nvSpPr>
          <p:cNvPr id="70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285728"/>
            <a:ext cx="8143875" cy="400050"/>
          </a:xfrm>
        </p:spPr>
        <p:txBody>
          <a:bodyPr>
            <a:sp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smtClean="0">
                <a:solidFill>
                  <a:srgbClr val="FFFF00"/>
                </a:solidFill>
              </a:rPr>
              <a:t>Operasi Pengurangan Bilangan Desimal</a:t>
            </a:r>
          </a:p>
        </p:txBody>
      </p:sp>
      <p:sp>
        <p:nvSpPr>
          <p:cNvPr id="73" name="Rectangle 3"/>
          <p:cNvSpPr txBox="1">
            <a:spLocks noChangeArrowheads="1"/>
          </p:cNvSpPr>
          <p:nvPr/>
        </p:nvSpPr>
        <p:spPr bwMode="auto">
          <a:xfrm>
            <a:off x="1928813" y="2643188"/>
            <a:ext cx="23574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5" name="Rectangle 3"/>
          <p:cNvSpPr txBox="1">
            <a:spLocks noChangeArrowheads="1"/>
          </p:cNvSpPr>
          <p:nvPr/>
        </p:nvSpPr>
        <p:spPr bwMode="auto">
          <a:xfrm>
            <a:off x="2214563" y="2643182"/>
            <a:ext cx="3571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 bwMode="auto">
          <a:xfrm>
            <a:off x="2571750" y="2643182"/>
            <a:ext cx="6429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2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6" name="Arc 45"/>
          <p:cNvSpPr/>
          <p:nvPr/>
        </p:nvSpPr>
        <p:spPr bwMode="auto">
          <a:xfrm>
            <a:off x="2928926" y="2071678"/>
            <a:ext cx="5572164" cy="2786082"/>
          </a:xfrm>
          <a:prstGeom prst="arc">
            <a:avLst>
              <a:gd name="adj1" fmla="val 11303930"/>
              <a:gd name="adj2" fmla="val 19155606"/>
            </a:avLst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50" name="Arc 49"/>
          <p:cNvSpPr/>
          <p:nvPr/>
        </p:nvSpPr>
        <p:spPr bwMode="auto">
          <a:xfrm>
            <a:off x="2643174" y="1857364"/>
            <a:ext cx="5429288" cy="2857520"/>
          </a:xfrm>
          <a:prstGeom prst="arc">
            <a:avLst>
              <a:gd name="adj1" fmla="val 12636940"/>
              <a:gd name="adj2" fmla="val 19728931"/>
            </a:avLst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7989449" y="1214422"/>
            <a:ext cx="642942" cy="432000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07 0.00162 L 0.00191 0.06452 L 0.0559 0.06105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300"/>
                            </p:stCondLst>
                            <p:childTnLst>
                              <p:par>
                                <p:cTn id="3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800"/>
                            </p:stCondLst>
                            <p:childTnLst>
                              <p:par>
                                <p:cTn id="3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800"/>
                            </p:stCondLst>
                            <p:childTnLst>
                              <p:par>
                                <p:cTn id="4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400"/>
                            </p:stCondLst>
                            <p:childTnLst>
                              <p:par>
                                <p:cTn id="4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400"/>
                            </p:stCondLst>
                            <p:childTnLst>
                              <p:par>
                                <p:cTn id="5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4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400"/>
                            </p:stCondLst>
                            <p:childTnLst>
                              <p:par>
                                <p:cTn id="6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"/>
                            </p:stCondLst>
                            <p:childTnLst>
                              <p:par>
                                <p:cTn id="7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50"/>
                            </p:stCondLst>
                            <p:childTnLst>
                              <p:par>
                                <p:cTn id="85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350"/>
                            </p:stCondLst>
                            <p:childTnLst>
                              <p:par>
                                <p:cTn id="88" presetID="1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350"/>
                            </p:stCondLst>
                            <p:childTnLst>
                              <p:par>
                                <p:cTn id="9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950"/>
                            </p:stCondLst>
                            <p:childTnLst>
                              <p:par>
                                <p:cTn id="9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950"/>
                            </p:stCondLst>
                            <p:childTnLst>
                              <p:par>
                                <p:cTn id="102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950"/>
                            </p:stCondLst>
                            <p:childTnLst>
                              <p:par>
                                <p:cTn id="10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00"/>
                            </p:stCondLst>
                            <p:childTnLst>
                              <p:par>
                                <p:cTn id="1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500"/>
                            </p:stCondLst>
                            <p:childTnLst>
                              <p:par>
                                <p:cTn id="14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29" grpId="0"/>
      <p:bldP spid="30" grpId="0"/>
      <p:bldP spid="36" grpId="0"/>
      <p:bldP spid="37" grpId="0"/>
      <p:bldP spid="39" grpId="0"/>
      <p:bldP spid="43" grpId="0"/>
      <p:bldP spid="44" grpId="0"/>
      <p:bldP spid="26" grpId="0"/>
      <p:bldP spid="26" grpId="1"/>
      <p:bldP spid="26" grpId="2"/>
      <p:bldP spid="26" grpId="3"/>
      <p:bldP spid="23" grpId="0"/>
      <p:bldP spid="28" grpId="0"/>
      <p:bldP spid="38" grpId="0"/>
      <p:bldP spid="40" grpId="0"/>
      <p:bldP spid="41" grpId="0"/>
      <p:bldP spid="41" grpId="1"/>
      <p:bldP spid="45" grpId="0" build="allAtOnce"/>
      <p:bldP spid="47" grpId="0"/>
      <p:bldP spid="48" grpId="0"/>
      <p:bldP spid="49" grpId="0"/>
      <p:bldP spid="51" grpId="0"/>
      <p:bldP spid="52" grpId="0"/>
      <p:bldP spid="73" grpId="0"/>
      <p:bldP spid="75" grpId="0"/>
      <p:bldP spid="75" grpId="1"/>
      <p:bldP spid="76" grpId="0"/>
      <p:bldP spid="46" grpId="0" animBg="1"/>
      <p:bldP spid="50" grpId="0" animBg="1"/>
      <p:bldP spid="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1C284-8417-424C-BA54-02CFBD51083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428625" y="1857375"/>
            <a:ext cx="13144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 – 38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1785938" y="1857375"/>
            <a:ext cx="18573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75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1571625" y="3095625"/>
            <a:ext cx="12858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endParaRPr lang="en-US" sz="2800" ker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2071688" y="3071813"/>
            <a:ext cx="857250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sp>
        <p:nvSpPr>
          <p:cNvPr id="38" name="Rectangle 37"/>
          <p:cNvSpPr/>
          <p:nvPr/>
        </p:nvSpPr>
        <p:spPr>
          <a:xfrm>
            <a:off x="2928938" y="2786063"/>
            <a:ext cx="4460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5305" name="Group 65"/>
          <p:cNvGrpSpPr>
            <a:grpSpLocks/>
          </p:cNvGrpSpPr>
          <p:nvPr/>
        </p:nvGrpSpPr>
        <p:grpSpPr bwMode="auto">
          <a:xfrm>
            <a:off x="214313" y="1214438"/>
            <a:ext cx="8715375" cy="5072062"/>
            <a:chOff x="214282" y="1071546"/>
            <a:chExt cx="8572560" cy="5072098"/>
          </a:xfrm>
        </p:grpSpPr>
        <p:sp>
          <p:nvSpPr>
            <p:cNvPr id="55" name="Rectangle 54"/>
            <p:cNvSpPr/>
            <p:nvPr/>
          </p:nvSpPr>
          <p:spPr bwMode="auto">
            <a:xfrm>
              <a:off x="214282" y="1571612"/>
              <a:ext cx="8572560" cy="457203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14282" y="1071546"/>
              <a:ext cx="3633578" cy="4619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1" ker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Hasil pengurangan positif</a:t>
              </a:r>
              <a:endParaRPr lang="en-US" sz="2400"/>
            </a:p>
          </p:txBody>
        </p:sp>
      </p:grpSp>
      <p:sp>
        <p:nvSpPr>
          <p:cNvPr id="70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642938"/>
            <a:ext cx="8143875" cy="400050"/>
          </a:xfrm>
        </p:spPr>
        <p:txBody>
          <a:bodyPr>
            <a:sp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smtClean="0">
                <a:solidFill>
                  <a:srgbClr val="FFFF00"/>
                </a:solidFill>
              </a:rPr>
              <a:t>Operasi Pengurangan Bilangan Biner……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43688" y="1214438"/>
            <a:ext cx="2316162" cy="46196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kern="0">
                <a:effectLst>
                  <a:outerShdw blurRad="38100" dist="38100" dir="2700000" algn="tl">
                    <a:srgbClr val="000000"/>
                  </a:outerShdw>
                </a:effectLst>
              </a:rPr>
              <a:t>1’s complement</a:t>
            </a:r>
            <a:endParaRPr lang="en-US" sz="2400"/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538163" y="3567113"/>
            <a:ext cx="3905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285750" y="3998913"/>
            <a:ext cx="6429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4" name="Rectangle 3"/>
          <p:cNvSpPr txBox="1">
            <a:spLocks noChangeArrowheads="1"/>
          </p:cNvSpPr>
          <p:nvPr/>
        </p:nvSpPr>
        <p:spPr bwMode="auto">
          <a:xfrm>
            <a:off x="1071563" y="3571875"/>
            <a:ext cx="28575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 0 0 1 0 1 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5" name="Rectangle 3"/>
          <p:cNvSpPr txBox="1">
            <a:spLocks noChangeArrowheads="1"/>
          </p:cNvSpPr>
          <p:nvPr/>
        </p:nvSpPr>
        <p:spPr bwMode="auto">
          <a:xfrm>
            <a:off x="1071563" y="3997325"/>
            <a:ext cx="28575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1 0 0 1 1 0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6" name="Rectangle 3"/>
          <p:cNvSpPr txBox="1">
            <a:spLocks noChangeArrowheads="1"/>
          </p:cNvSpPr>
          <p:nvPr/>
        </p:nvSpPr>
        <p:spPr bwMode="auto">
          <a:xfrm>
            <a:off x="4643438" y="3568700"/>
            <a:ext cx="27146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1 0 0 1 0 1 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7" name="Rectangle 3"/>
          <p:cNvSpPr txBox="1">
            <a:spLocks noChangeArrowheads="1"/>
          </p:cNvSpPr>
          <p:nvPr/>
        </p:nvSpPr>
        <p:spPr bwMode="auto">
          <a:xfrm>
            <a:off x="4643438" y="3998913"/>
            <a:ext cx="2714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0 1 1 0 0 1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8" name="Rectangle 3"/>
          <p:cNvSpPr txBox="1">
            <a:spLocks noChangeArrowheads="1"/>
          </p:cNvSpPr>
          <p:nvPr/>
        </p:nvSpPr>
        <p:spPr bwMode="auto">
          <a:xfrm>
            <a:off x="4252913" y="3567113"/>
            <a:ext cx="3905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9" name="Rectangle 3"/>
          <p:cNvSpPr txBox="1">
            <a:spLocks noChangeArrowheads="1"/>
          </p:cNvSpPr>
          <p:nvPr/>
        </p:nvSpPr>
        <p:spPr bwMode="auto">
          <a:xfrm>
            <a:off x="4000500" y="3998913"/>
            <a:ext cx="6429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- 38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5000625" y="4498975"/>
            <a:ext cx="2357438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sp>
        <p:nvSpPr>
          <p:cNvPr id="74" name="Rectangle 73"/>
          <p:cNvSpPr/>
          <p:nvPr/>
        </p:nvSpPr>
        <p:spPr>
          <a:xfrm>
            <a:off x="7429500" y="4189413"/>
            <a:ext cx="4460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1357313" y="4498975"/>
            <a:ext cx="2143125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cxnSp>
        <p:nvCxnSpPr>
          <p:cNvPr id="78" name="Straight Connector 77"/>
          <p:cNvCxnSpPr/>
          <p:nvPr/>
        </p:nvCxnSpPr>
        <p:spPr bwMode="auto">
          <a:xfrm>
            <a:off x="3643313" y="4498975"/>
            <a:ext cx="28575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80" name="Rectangle 3"/>
          <p:cNvSpPr txBox="1">
            <a:spLocks noChangeArrowheads="1"/>
          </p:cNvSpPr>
          <p:nvPr/>
        </p:nvSpPr>
        <p:spPr bwMode="auto">
          <a:xfrm>
            <a:off x="4643438" y="4640263"/>
            <a:ext cx="2714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0 1 0 0 1 0 0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1" name="Rectangle 3"/>
          <p:cNvSpPr txBox="1">
            <a:spLocks noChangeArrowheads="1"/>
          </p:cNvSpPr>
          <p:nvPr/>
        </p:nvSpPr>
        <p:spPr bwMode="auto">
          <a:xfrm>
            <a:off x="4643438" y="4641850"/>
            <a:ext cx="27146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5000625" y="5500688"/>
            <a:ext cx="2357438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sp>
        <p:nvSpPr>
          <p:cNvPr id="84" name="Rectangle 83"/>
          <p:cNvSpPr/>
          <p:nvPr/>
        </p:nvSpPr>
        <p:spPr>
          <a:xfrm>
            <a:off x="7429500" y="5191125"/>
            <a:ext cx="4460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ectangle 3"/>
          <p:cNvSpPr txBox="1">
            <a:spLocks noChangeArrowheads="1"/>
          </p:cNvSpPr>
          <p:nvPr/>
        </p:nvSpPr>
        <p:spPr bwMode="auto">
          <a:xfrm>
            <a:off x="4643438" y="5641975"/>
            <a:ext cx="27146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0 1 0 0 1 0 1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7" name="Rectangle 3"/>
          <p:cNvSpPr txBox="1">
            <a:spLocks noChangeArrowheads="1"/>
          </p:cNvSpPr>
          <p:nvPr/>
        </p:nvSpPr>
        <p:spPr bwMode="auto">
          <a:xfrm>
            <a:off x="7572375" y="5641975"/>
            <a:ext cx="1143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</a:t>
            </a: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37)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8" name="Rectangle 3"/>
          <p:cNvSpPr txBox="1">
            <a:spLocks noChangeArrowheads="1"/>
          </p:cNvSpPr>
          <p:nvPr/>
        </p:nvSpPr>
        <p:spPr bwMode="auto">
          <a:xfrm>
            <a:off x="1785938" y="2214563"/>
            <a:ext cx="23574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0" name="Rectangle 3"/>
          <p:cNvSpPr txBox="1">
            <a:spLocks noChangeArrowheads="1"/>
          </p:cNvSpPr>
          <p:nvPr/>
        </p:nvSpPr>
        <p:spPr bwMode="auto">
          <a:xfrm>
            <a:off x="2071688" y="2216150"/>
            <a:ext cx="3571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 bwMode="auto">
          <a:xfrm>
            <a:off x="2428875" y="2216150"/>
            <a:ext cx="64293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2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2" name="Rectangle 3"/>
          <p:cNvSpPr txBox="1">
            <a:spLocks noChangeArrowheads="1"/>
          </p:cNvSpPr>
          <p:nvPr/>
        </p:nvSpPr>
        <p:spPr bwMode="auto">
          <a:xfrm>
            <a:off x="5000625" y="4641850"/>
            <a:ext cx="3571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05556E-6 -3.05273E-7 L 0.0026 0.06152 L 0.05659 0.05805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300"/>
                            </p:stCondLst>
                            <p:childTnLst>
                              <p:par>
                                <p:cTn id="3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300"/>
                            </p:stCondLst>
                            <p:childTnLst>
                              <p:par>
                                <p:cTn id="3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300"/>
                            </p:stCondLst>
                            <p:childTnLst>
                              <p:par>
                                <p:cTn id="4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"/>
                            </p:stCondLst>
                            <p:childTnLst>
                              <p:par>
                                <p:cTn id="5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50"/>
                            </p:stCondLst>
                            <p:childTnLst>
                              <p:par>
                                <p:cTn id="6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50"/>
                            </p:stCondLst>
                            <p:childTnLst>
                              <p:par>
                                <p:cTn id="6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900"/>
                            </p:stCondLst>
                            <p:childTnLst>
                              <p:par>
                                <p:cTn id="7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900"/>
                            </p:stCondLst>
                            <p:childTnLst>
                              <p:par>
                                <p:cTn id="7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900"/>
                            </p:stCondLst>
                            <p:childTnLst>
                              <p:par>
                                <p:cTn id="8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850"/>
                            </p:stCondLst>
                            <p:childTnLst>
                              <p:par>
                                <p:cTn id="9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50"/>
                            </p:stCondLst>
                            <p:childTnLst>
                              <p:par>
                                <p:cTn id="10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850"/>
                            </p:stCondLst>
                            <p:childTnLst>
                              <p:par>
                                <p:cTn id="1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850"/>
                            </p:stCondLst>
                            <p:childTnLst>
                              <p:par>
                                <p:cTn id="11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121 3.19149E-6 L 0.00069 0.05804 L 0.22621 0.05804 " pathEditMode="relative" rAng="0" ptsTypes="AAA">
                                      <p:cBhvr>
                                        <p:cTn id="12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800"/>
                            </p:stCondLst>
                            <p:childTnLst>
                              <p:par>
                                <p:cTn id="14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38" grpId="0"/>
      <p:bldP spid="60" grpId="0"/>
      <p:bldP spid="61" grpId="0"/>
      <p:bldP spid="64" grpId="0"/>
      <p:bldP spid="65" grpId="0"/>
      <p:bldP spid="66" grpId="0"/>
      <p:bldP spid="67" grpId="0"/>
      <p:bldP spid="68" grpId="0"/>
      <p:bldP spid="69" grpId="0"/>
      <p:bldP spid="74" grpId="0"/>
      <p:bldP spid="80" grpId="0"/>
      <p:bldP spid="84" grpId="0"/>
      <p:bldP spid="85" grpId="0"/>
      <p:bldP spid="87" grpId="0"/>
      <p:bldP spid="88" grpId="0"/>
      <p:bldP spid="90" grpId="0"/>
      <p:bldP spid="90" grpId="1"/>
      <p:bldP spid="91" grpId="0"/>
      <p:bldP spid="92" grpId="0"/>
      <p:bldP spid="9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3CEAF-2837-4C9C-A56D-234ECB5AB1D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5" name="Rectangle 54"/>
          <p:cNvSpPr/>
          <p:nvPr/>
        </p:nvSpPr>
        <p:spPr bwMode="auto">
          <a:xfrm>
            <a:off x="214313" y="1714500"/>
            <a:ext cx="8715375" cy="4572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14313" y="1214438"/>
            <a:ext cx="37544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kern="0">
                <a:effectLst>
                  <a:outerShdw blurRad="38100" dist="38100" dir="2700000" algn="tl">
                    <a:srgbClr val="000000"/>
                  </a:outerShdw>
                </a:effectLst>
              </a:rPr>
              <a:t>Hasil pengurangan negatif</a:t>
            </a:r>
            <a:endParaRPr lang="en-US" sz="2400"/>
          </a:p>
        </p:txBody>
      </p:sp>
      <p:sp>
        <p:nvSpPr>
          <p:cNvPr id="70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642938"/>
            <a:ext cx="8143875" cy="400050"/>
          </a:xfrm>
        </p:spPr>
        <p:txBody>
          <a:bodyPr>
            <a:sp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smtClean="0">
                <a:solidFill>
                  <a:srgbClr val="FFFF00"/>
                </a:solidFill>
              </a:rPr>
              <a:t>Operasi Pengurangan Bilangan Biner……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43688" y="1214438"/>
            <a:ext cx="2316162" cy="46196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kern="0">
                <a:effectLst>
                  <a:outerShdw blurRad="38100" dist="38100" dir="2700000" algn="tl">
                    <a:srgbClr val="000000"/>
                  </a:outerShdw>
                </a:effectLst>
              </a:rPr>
              <a:t>1’s complement</a:t>
            </a:r>
            <a:endParaRPr lang="en-US" sz="2400"/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714375" y="1927225"/>
            <a:ext cx="13144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– 67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2071688" y="1927225"/>
            <a:ext cx="17145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24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2071688" y="2354263"/>
            <a:ext cx="92868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56</a:t>
            </a:r>
            <a:endParaRPr lang="en-US" sz="2800" ker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2071688" y="2854325"/>
            <a:ext cx="10715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</a:t>
            </a:r>
            <a:r>
              <a:rPr lang="en-US" sz="16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23913" y="3498850"/>
            <a:ext cx="3905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42938" y="3998913"/>
            <a:ext cx="5715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411288" y="3498850"/>
            <a:ext cx="28575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0 0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1 1 0 0 0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411288" y="3997325"/>
            <a:ext cx="28575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 0 0 0 0 1 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857750" y="3500438"/>
            <a:ext cx="2714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0 0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1 1 0 0 0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857750" y="3998913"/>
            <a:ext cx="2714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 1 1 1 1 0 0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676107" y="3498850"/>
            <a:ext cx="3905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423695" y="3998913"/>
            <a:ext cx="6429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- 67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5214938" y="4498975"/>
            <a:ext cx="2357437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sp>
        <p:nvSpPr>
          <p:cNvPr id="21" name="Rectangle 20"/>
          <p:cNvSpPr/>
          <p:nvPr/>
        </p:nvSpPr>
        <p:spPr>
          <a:xfrm>
            <a:off x="7643813" y="4189413"/>
            <a:ext cx="4460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1697038" y="4498975"/>
            <a:ext cx="2143125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cxnSp>
        <p:nvCxnSpPr>
          <p:cNvPr id="23" name="Straight Connector 22"/>
          <p:cNvCxnSpPr/>
          <p:nvPr/>
        </p:nvCxnSpPr>
        <p:spPr bwMode="auto">
          <a:xfrm>
            <a:off x="3983038" y="4498975"/>
            <a:ext cx="28575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4857750" y="4640263"/>
            <a:ext cx="2714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1 0 1 0 1 0 0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4857750" y="4641850"/>
            <a:ext cx="27146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5572132" y="5284788"/>
            <a:ext cx="144621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</a:t>
            </a: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16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43)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Oval 28">
            <a:hlinkClick r:id="rId2" action="ppaction://hlinksldjump"/>
          </p:cNvPr>
          <p:cNvSpPr/>
          <p:nvPr/>
        </p:nvSpPr>
        <p:spPr bwMode="auto">
          <a:xfrm>
            <a:off x="8215338" y="5570454"/>
            <a:ext cx="216000" cy="216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"/>
                            </p:stCondLst>
                            <p:childTnLst>
                              <p:par>
                                <p:cTn id="2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950"/>
                            </p:stCondLst>
                            <p:childTnLst>
                              <p:par>
                                <p:cTn id="3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50"/>
                            </p:stCondLst>
                            <p:childTnLst>
                              <p:par>
                                <p:cTn id="3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900"/>
                            </p:stCondLst>
                            <p:childTnLst>
                              <p:par>
                                <p:cTn id="4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900"/>
                            </p:stCondLst>
                            <p:childTnLst>
                              <p:par>
                                <p:cTn id="4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900"/>
                            </p:stCondLst>
                            <p:childTnLst>
                              <p:par>
                                <p:cTn id="5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850"/>
                            </p:stCondLst>
                            <p:childTnLst>
                              <p:par>
                                <p:cTn id="6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"/>
                            </p:stCondLst>
                            <p:childTnLst>
                              <p:par>
                                <p:cTn id="7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850"/>
                            </p:stCondLst>
                            <p:childTnLst>
                              <p:par>
                                <p:cTn id="7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850"/>
                            </p:stCondLst>
                            <p:childTnLst>
                              <p:par>
                                <p:cTn id="88" presetID="4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350"/>
                            </p:stCondLst>
                            <p:childTnLst>
                              <p:par>
                                <p:cTn id="9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7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4" grpId="0"/>
      <p:bldP spid="25" grpId="0"/>
      <p:bldP spid="26" grpId="0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66B07-1565-4D4B-81D7-994FF0DC9094}" type="slidenum">
              <a:rPr lang="en-US"/>
              <a:pPr>
                <a:defRPr/>
              </a:pPr>
              <a:t>17</a:t>
            </a:fld>
            <a:endParaRPr lang="en-US"/>
          </a:p>
        </p:txBody>
      </p:sp>
      <p:grpSp>
        <p:nvGrpSpPr>
          <p:cNvPr id="56324" name="Group 65"/>
          <p:cNvGrpSpPr>
            <a:grpSpLocks/>
          </p:cNvGrpSpPr>
          <p:nvPr/>
        </p:nvGrpSpPr>
        <p:grpSpPr bwMode="auto">
          <a:xfrm>
            <a:off x="214313" y="1214438"/>
            <a:ext cx="8715375" cy="5072062"/>
            <a:chOff x="214282" y="1071546"/>
            <a:chExt cx="8572560" cy="5072098"/>
          </a:xfrm>
        </p:grpSpPr>
        <p:sp>
          <p:nvSpPr>
            <p:cNvPr id="55" name="Rectangle 54"/>
            <p:cNvSpPr/>
            <p:nvPr/>
          </p:nvSpPr>
          <p:spPr bwMode="auto">
            <a:xfrm>
              <a:off x="214282" y="1571612"/>
              <a:ext cx="8572560" cy="457203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14282" y="1071546"/>
              <a:ext cx="3633578" cy="4619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1" ker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Hasil pengurangan positif</a:t>
              </a:r>
              <a:endParaRPr lang="en-US" sz="2400"/>
            </a:p>
          </p:txBody>
        </p:sp>
      </p:grpSp>
      <p:sp>
        <p:nvSpPr>
          <p:cNvPr id="70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642938"/>
            <a:ext cx="8143875" cy="400050"/>
          </a:xfrm>
        </p:spPr>
        <p:txBody>
          <a:bodyPr>
            <a:sp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smtClean="0">
                <a:solidFill>
                  <a:srgbClr val="FFFF00"/>
                </a:solidFill>
              </a:rPr>
              <a:t>Operasi Pengurangan Bilangan Biner……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43688" y="1214438"/>
            <a:ext cx="2316162" cy="46196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kern="0">
                <a:effectLst>
                  <a:outerShdw blurRad="38100" dist="38100" dir="2700000" algn="tl">
                    <a:srgbClr val="000000"/>
                  </a:outerShdw>
                </a:effectLst>
              </a:rPr>
              <a:t>2’s complement</a:t>
            </a:r>
            <a:endParaRPr lang="en-US" sz="2400"/>
          </a:p>
        </p:txBody>
      </p:sp>
      <p:sp>
        <p:nvSpPr>
          <p:cNvPr id="74" name="Rectangle 3"/>
          <p:cNvSpPr txBox="1">
            <a:spLocks noChangeArrowheads="1"/>
          </p:cNvSpPr>
          <p:nvPr/>
        </p:nvSpPr>
        <p:spPr bwMode="auto">
          <a:xfrm>
            <a:off x="696913" y="1927225"/>
            <a:ext cx="13144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 – 38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806450" y="3498850"/>
            <a:ext cx="3905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3" name="Rectangle 3"/>
          <p:cNvSpPr txBox="1">
            <a:spLocks noChangeArrowheads="1"/>
          </p:cNvSpPr>
          <p:nvPr/>
        </p:nvSpPr>
        <p:spPr bwMode="auto">
          <a:xfrm>
            <a:off x="571500" y="3998913"/>
            <a:ext cx="6429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4" name="Rectangle 3"/>
          <p:cNvSpPr txBox="1">
            <a:spLocks noChangeArrowheads="1"/>
          </p:cNvSpPr>
          <p:nvPr/>
        </p:nvSpPr>
        <p:spPr bwMode="auto">
          <a:xfrm>
            <a:off x="1393825" y="3498850"/>
            <a:ext cx="28575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 0 0 1 0 1 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5" name="Rectangle 3"/>
          <p:cNvSpPr txBox="1">
            <a:spLocks noChangeArrowheads="1"/>
          </p:cNvSpPr>
          <p:nvPr/>
        </p:nvSpPr>
        <p:spPr bwMode="auto">
          <a:xfrm>
            <a:off x="1393825" y="3997325"/>
            <a:ext cx="28575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1 0 0 1 1 0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 bwMode="auto">
          <a:xfrm>
            <a:off x="4899718" y="3500438"/>
            <a:ext cx="2714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1 0 0 1 0 1 1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7" name="Rectangle 3"/>
          <p:cNvSpPr txBox="1">
            <a:spLocks noChangeArrowheads="1"/>
          </p:cNvSpPr>
          <p:nvPr/>
        </p:nvSpPr>
        <p:spPr bwMode="auto">
          <a:xfrm>
            <a:off x="4899718" y="3998913"/>
            <a:ext cx="2714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0 1 1 0 1 0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8" name="Rectangle 3"/>
          <p:cNvSpPr txBox="1">
            <a:spLocks noChangeArrowheads="1"/>
          </p:cNvSpPr>
          <p:nvPr/>
        </p:nvSpPr>
        <p:spPr bwMode="auto">
          <a:xfrm>
            <a:off x="4681979" y="3498850"/>
            <a:ext cx="3905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 bwMode="auto">
          <a:xfrm>
            <a:off x="4429566" y="3998913"/>
            <a:ext cx="6429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- 38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5488680" y="4498975"/>
            <a:ext cx="2125663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sp>
        <p:nvSpPr>
          <p:cNvPr id="91" name="Rectangle 90"/>
          <p:cNvSpPr/>
          <p:nvPr/>
        </p:nvSpPr>
        <p:spPr>
          <a:xfrm>
            <a:off x="7697812" y="4189413"/>
            <a:ext cx="4460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679575" y="4498975"/>
            <a:ext cx="2143125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cxnSp>
        <p:nvCxnSpPr>
          <p:cNvPr id="93" name="Straight Connector 92"/>
          <p:cNvCxnSpPr/>
          <p:nvPr/>
        </p:nvCxnSpPr>
        <p:spPr bwMode="auto">
          <a:xfrm>
            <a:off x="3965575" y="4498975"/>
            <a:ext cx="28575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94" name="Rectangle 3"/>
          <p:cNvSpPr txBox="1">
            <a:spLocks noChangeArrowheads="1"/>
          </p:cNvSpPr>
          <p:nvPr/>
        </p:nvSpPr>
        <p:spPr bwMode="auto">
          <a:xfrm>
            <a:off x="4899718" y="4640263"/>
            <a:ext cx="2714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0 1 0 0 1 0 1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5" name="Rectangle 3"/>
          <p:cNvSpPr txBox="1">
            <a:spLocks noChangeArrowheads="1"/>
          </p:cNvSpPr>
          <p:nvPr/>
        </p:nvSpPr>
        <p:spPr bwMode="auto">
          <a:xfrm>
            <a:off x="4911750" y="4641850"/>
            <a:ext cx="27146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1" name="Rectangle 3"/>
          <p:cNvSpPr txBox="1">
            <a:spLocks noChangeArrowheads="1"/>
          </p:cNvSpPr>
          <p:nvPr/>
        </p:nvSpPr>
        <p:spPr bwMode="auto">
          <a:xfrm>
            <a:off x="5941354" y="5213350"/>
            <a:ext cx="11430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</a:t>
            </a: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37)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2" name="Rectangle 3"/>
          <p:cNvSpPr txBox="1">
            <a:spLocks noChangeArrowheads="1"/>
          </p:cNvSpPr>
          <p:nvPr/>
        </p:nvSpPr>
        <p:spPr bwMode="auto">
          <a:xfrm>
            <a:off x="2054225" y="1927225"/>
            <a:ext cx="18573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75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3" name="Rectangle 3"/>
          <p:cNvSpPr txBox="1">
            <a:spLocks noChangeArrowheads="1"/>
          </p:cNvSpPr>
          <p:nvPr/>
        </p:nvSpPr>
        <p:spPr bwMode="auto">
          <a:xfrm>
            <a:off x="2054225" y="2852738"/>
            <a:ext cx="12858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</a:t>
            </a: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endParaRPr lang="en-US" sz="2800" ker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208612" y="4595813"/>
            <a:ext cx="381000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2054225" y="2378075"/>
            <a:ext cx="235743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28863" y="2322513"/>
            <a:ext cx="381000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800"/>
          </a:p>
        </p:txBody>
      </p:sp>
      <p:sp>
        <p:nvSpPr>
          <p:cNvPr id="35" name="Oval 34">
            <a:hlinkClick r:id="rId2" action="ppaction://hlinksldjump"/>
          </p:cNvPr>
          <p:cNvSpPr/>
          <p:nvPr/>
        </p:nvSpPr>
        <p:spPr bwMode="auto">
          <a:xfrm>
            <a:off x="8215338" y="5570454"/>
            <a:ext cx="216000" cy="216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50"/>
                            </p:stCondLst>
                            <p:childTnLst>
                              <p:par>
                                <p:cTn id="20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350"/>
                            </p:stCondLst>
                            <p:childTnLst>
                              <p:par>
                                <p:cTn id="23" presetID="1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350"/>
                            </p:stCondLst>
                            <p:childTnLst>
                              <p:par>
                                <p:cTn id="2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"/>
                            </p:stCondLst>
                            <p:childTnLst>
                              <p:par>
                                <p:cTn id="4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950"/>
                            </p:stCondLst>
                            <p:childTnLst>
                              <p:par>
                                <p:cTn id="4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50"/>
                            </p:stCondLst>
                            <p:childTnLst>
                              <p:par>
                                <p:cTn id="5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900"/>
                            </p:stCondLst>
                            <p:childTnLst>
                              <p:par>
                                <p:cTn id="5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900"/>
                            </p:stCondLst>
                            <p:childTnLst>
                              <p:par>
                                <p:cTn id="6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900"/>
                            </p:stCondLst>
                            <p:childTnLst>
                              <p:par>
                                <p:cTn id="6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850"/>
                            </p:stCondLst>
                            <p:childTnLst>
                              <p:par>
                                <p:cTn id="7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"/>
                            </p:stCondLst>
                            <p:childTnLst>
                              <p:par>
                                <p:cTn id="9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50"/>
                            </p:stCondLst>
                            <p:childTnLst>
                              <p:par>
                                <p:cTn id="9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5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850"/>
                            </p:stCondLst>
                            <p:childTnLst>
                              <p:par>
                                <p:cTn id="10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850"/>
                            </p:stCondLst>
                            <p:childTnLst>
                              <p:par>
                                <p:cTn id="110" presetID="35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850"/>
                            </p:stCondLst>
                            <p:childTnLst>
                              <p:par>
                                <p:cTn id="113" presetID="12" presetClass="exit" presetSubtype="4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Bottom)">
                                      <p:cBhvr>
                                        <p:cTn id="114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850"/>
                            </p:stCondLst>
                            <p:childTnLst>
                              <p:par>
                                <p:cTn id="117" presetID="4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7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350"/>
                            </p:stCondLst>
                            <p:childTnLst>
                              <p:par>
                                <p:cTn id="12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1" grpId="0"/>
      <p:bldP spid="94" grpId="0"/>
      <p:bldP spid="95" grpId="0"/>
      <p:bldP spid="101" grpId="0"/>
      <p:bldP spid="102" grpId="0"/>
      <p:bldP spid="103" grpId="0"/>
      <p:bldP spid="106" grpId="0"/>
      <p:bldP spid="106" grpId="1"/>
      <p:bldP spid="106" grpId="2"/>
      <p:bldP spid="106" grpId="3"/>
      <p:bldP spid="32" grpId="0"/>
      <p:bldP spid="33" grpId="0"/>
      <p:bldP spid="33" grpId="1"/>
      <p:bldP spid="33" grpId="2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6ADEA-F7C0-48C7-A41D-FF89F110750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5" name="Rectangle 54"/>
          <p:cNvSpPr/>
          <p:nvPr/>
        </p:nvSpPr>
        <p:spPr bwMode="auto">
          <a:xfrm>
            <a:off x="214313" y="1714500"/>
            <a:ext cx="8715375" cy="45720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14313" y="1214438"/>
            <a:ext cx="37544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kern="0">
                <a:effectLst>
                  <a:outerShdw blurRad="38100" dist="38100" dir="2700000" algn="tl">
                    <a:srgbClr val="000000"/>
                  </a:outerShdw>
                </a:effectLst>
              </a:rPr>
              <a:t>Hasil pengurangan negatif</a:t>
            </a:r>
            <a:endParaRPr lang="en-US" sz="2400"/>
          </a:p>
        </p:txBody>
      </p:sp>
      <p:sp>
        <p:nvSpPr>
          <p:cNvPr id="70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642938"/>
            <a:ext cx="8143875" cy="400050"/>
          </a:xfrm>
        </p:spPr>
        <p:txBody>
          <a:bodyPr>
            <a:sp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smtClean="0">
                <a:solidFill>
                  <a:srgbClr val="FFFF00"/>
                </a:solidFill>
              </a:rPr>
              <a:t>Operasi Pengurangan Bilangan Biner……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43688" y="1214438"/>
            <a:ext cx="2316162" cy="46196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 kern="0">
                <a:effectLst>
                  <a:outerShdw blurRad="38100" dist="38100" dir="2700000" algn="tl">
                    <a:srgbClr val="000000"/>
                  </a:outerShdw>
                </a:effectLst>
              </a:rPr>
              <a:t>2’s complement</a:t>
            </a:r>
            <a:endParaRPr lang="en-US" sz="2400"/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714375" y="1927225"/>
            <a:ext cx="13144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– 67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2071688" y="1927225"/>
            <a:ext cx="17859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24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2071688" y="2354263"/>
            <a:ext cx="10001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57</a:t>
            </a:r>
            <a:endParaRPr lang="en-US" sz="2800" ker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2071688" y="2854325"/>
            <a:ext cx="10715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</a:t>
            </a:r>
            <a:r>
              <a:rPr lang="en-US" sz="16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823913" y="3498850"/>
            <a:ext cx="3905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42938" y="3998913"/>
            <a:ext cx="5715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411288" y="3498850"/>
            <a:ext cx="28575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0 0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1 1 0 0 0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411288" y="3997325"/>
            <a:ext cx="28575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 0 0 0 0 1 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899693" y="3500438"/>
            <a:ext cx="2714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0 0</a:t>
            </a: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1 1 0 0 0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899693" y="3998913"/>
            <a:ext cx="2714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0 1 1 1 1 0 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676107" y="3498850"/>
            <a:ext cx="3905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423695" y="3998913"/>
            <a:ext cx="6429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- 67 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flipV="1">
            <a:off x="5471193" y="4500563"/>
            <a:ext cx="21431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sp>
        <p:nvSpPr>
          <p:cNvPr id="21" name="Rectangle 20"/>
          <p:cNvSpPr/>
          <p:nvPr/>
        </p:nvSpPr>
        <p:spPr>
          <a:xfrm>
            <a:off x="7697788" y="4189413"/>
            <a:ext cx="4460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1697038" y="4498975"/>
            <a:ext cx="2143125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cxnSp>
        <p:nvCxnSpPr>
          <p:cNvPr id="23" name="Straight Connector 22"/>
          <p:cNvCxnSpPr/>
          <p:nvPr/>
        </p:nvCxnSpPr>
        <p:spPr bwMode="auto">
          <a:xfrm>
            <a:off x="3983038" y="4498975"/>
            <a:ext cx="28575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4899693" y="4640263"/>
            <a:ext cx="2714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1 0 1 0 1 0 1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4911725" y="4641850"/>
            <a:ext cx="27146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5751104" y="5213350"/>
            <a:ext cx="135731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</a:t>
            </a: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14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43)</a:t>
            </a:r>
            <a:endParaRPr lang="en-US" sz="28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Oval 29">
            <a:hlinkClick r:id="rId2" action="ppaction://hlinksldjump"/>
          </p:cNvPr>
          <p:cNvSpPr/>
          <p:nvPr/>
        </p:nvSpPr>
        <p:spPr bwMode="auto">
          <a:xfrm>
            <a:off x="8215338" y="5570454"/>
            <a:ext cx="216000" cy="216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"/>
                            </p:stCondLst>
                            <p:childTnLst>
                              <p:par>
                                <p:cTn id="2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950"/>
                            </p:stCondLst>
                            <p:childTnLst>
                              <p:par>
                                <p:cTn id="3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50"/>
                            </p:stCondLst>
                            <p:childTnLst>
                              <p:par>
                                <p:cTn id="3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900"/>
                            </p:stCondLst>
                            <p:childTnLst>
                              <p:par>
                                <p:cTn id="4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900"/>
                            </p:stCondLst>
                            <p:childTnLst>
                              <p:par>
                                <p:cTn id="46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900"/>
                            </p:stCondLst>
                            <p:childTnLst>
                              <p:par>
                                <p:cTn id="5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850"/>
                            </p:stCondLst>
                            <p:childTnLst>
                              <p:par>
                                <p:cTn id="6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50"/>
                            </p:stCondLst>
                            <p:childTnLst>
                              <p:par>
                                <p:cTn id="7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850"/>
                            </p:stCondLst>
                            <p:childTnLst>
                              <p:par>
                                <p:cTn id="7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850"/>
                            </p:stCondLst>
                            <p:childTnLst>
                              <p:par>
                                <p:cTn id="88" presetID="4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350"/>
                            </p:stCondLst>
                            <p:childTnLst>
                              <p:par>
                                <p:cTn id="9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  <p:bldP spid="37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4" grpId="0"/>
      <p:bldP spid="25" grpId="0"/>
      <p:bldP spid="26" grpId="0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F991-2675-4B02-9152-6B19813D7EF7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500034" y="2139951"/>
            <a:ext cx="11301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75 – 38 </a:t>
            </a:r>
            <a:endParaRPr lang="en-US" sz="24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5429257" y="1000108"/>
            <a:ext cx="3500432" cy="5143500"/>
            <a:chOff x="5429256" y="1142984"/>
            <a:chExt cx="3357586" cy="5143536"/>
          </a:xfrm>
        </p:grpSpPr>
        <p:sp>
          <p:nvSpPr>
            <p:cNvPr id="54" name="Rectangle 53"/>
            <p:cNvSpPr/>
            <p:nvPr/>
          </p:nvSpPr>
          <p:spPr bwMode="auto">
            <a:xfrm>
              <a:off x="5429256" y="1142984"/>
              <a:ext cx="3357586" cy="514353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184513" y="1227385"/>
              <a:ext cx="1816535" cy="400113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i="1" ker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Komplemen </a:t>
              </a:r>
              <a:r>
                <a:rPr lang="en-US" sz="2000" i="1" kern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 </a:t>
              </a:r>
              <a:endParaRPr lang="en-US" sz="2000"/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1785939" y="1000108"/>
            <a:ext cx="3643318" cy="5143500"/>
            <a:chOff x="1643043" y="1142984"/>
            <a:chExt cx="3643344" cy="5143536"/>
          </a:xfrm>
        </p:grpSpPr>
        <p:sp>
          <p:nvSpPr>
            <p:cNvPr id="53" name="Rectangle 52"/>
            <p:cNvSpPr/>
            <p:nvPr/>
          </p:nvSpPr>
          <p:spPr bwMode="auto">
            <a:xfrm>
              <a:off x="1643043" y="1142984"/>
              <a:ext cx="3643344" cy="514353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428860" y="1227385"/>
              <a:ext cx="1816113" cy="400053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i="1" ker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Komplemen </a:t>
              </a:r>
              <a:r>
                <a:rPr lang="en-US" sz="2000" i="1" kern="0" smtClea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 </a:t>
              </a:r>
              <a:endParaRPr lang="en-US" sz="2000"/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214313" y="1571608"/>
            <a:ext cx="8715375" cy="2643194"/>
            <a:chOff x="214282" y="1571612"/>
            <a:chExt cx="8572560" cy="2500330"/>
          </a:xfrm>
        </p:grpSpPr>
        <p:sp>
          <p:nvSpPr>
            <p:cNvPr id="55" name="Rectangle 54"/>
            <p:cNvSpPr/>
            <p:nvPr/>
          </p:nvSpPr>
          <p:spPr bwMode="auto">
            <a:xfrm>
              <a:off x="214282" y="1571612"/>
              <a:ext cx="8572560" cy="250033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57939" y="1671617"/>
              <a:ext cx="3007423" cy="400113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000" i="1" ker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Hasil pengurangan positif</a:t>
              </a:r>
              <a:endParaRPr lang="en-US" sz="2000"/>
            </a:p>
          </p:txBody>
        </p:sp>
      </p:grp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214313" y="4214802"/>
            <a:ext cx="8715375" cy="1928806"/>
            <a:chOff x="144015" y="4214818"/>
            <a:chExt cx="8572560" cy="2071702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015" y="4214818"/>
              <a:ext cx="8572560" cy="207170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86110" y="4318008"/>
              <a:ext cx="3230716" cy="357193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r>
                <a:rPr lang="en-US" sz="2000" i="1" kern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Hasil pengurangan negatif</a:t>
              </a:r>
            </a:p>
            <a:p>
              <a:pPr>
                <a:defRPr/>
              </a:pPr>
              <a:endParaRPr lang="en-US" sz="2000"/>
            </a:p>
          </p:txBody>
        </p:sp>
      </p:grpSp>
      <p:sp>
        <p:nvSpPr>
          <p:cNvPr id="70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214290"/>
            <a:ext cx="8143875" cy="400050"/>
          </a:xfrm>
        </p:spPr>
        <p:txBody>
          <a:bodyPr>
            <a:sp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smtClean="0">
                <a:solidFill>
                  <a:srgbClr val="FFFF00"/>
                </a:solidFill>
              </a:rPr>
              <a:t>Operasi Pengurangan Bilangan Biner</a:t>
            </a:r>
          </a:p>
        </p:txBody>
      </p: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1857356" y="2138358"/>
            <a:ext cx="2143139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1 0 0 1 0 1 1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1857356" y="2425694"/>
            <a:ext cx="2143139" cy="43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</a:t>
            </a: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0 1 1 0 0 1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>
            <a:off x="2119044" y="2827108"/>
            <a:ext cx="1944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sp>
        <p:nvSpPr>
          <p:cNvPr id="65" name="Rectangle 64"/>
          <p:cNvSpPr/>
          <p:nvPr/>
        </p:nvSpPr>
        <p:spPr>
          <a:xfrm>
            <a:off x="4119311" y="2640008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Rectangle 3"/>
          <p:cNvSpPr txBox="1">
            <a:spLocks noChangeArrowheads="1"/>
          </p:cNvSpPr>
          <p:nvPr/>
        </p:nvSpPr>
        <p:spPr bwMode="auto">
          <a:xfrm>
            <a:off x="1857356" y="2901696"/>
            <a:ext cx="2143139" cy="43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0 1 0 0 1 0 0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7" name="Rectangle 3"/>
          <p:cNvSpPr txBox="1">
            <a:spLocks noChangeArrowheads="1"/>
          </p:cNvSpPr>
          <p:nvPr/>
        </p:nvSpPr>
        <p:spPr bwMode="auto">
          <a:xfrm>
            <a:off x="1857356" y="2925774"/>
            <a:ext cx="27146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2119044" y="3628862"/>
            <a:ext cx="1944000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sp>
        <p:nvSpPr>
          <p:cNvPr id="69" name="Rectangle 68"/>
          <p:cNvSpPr/>
          <p:nvPr/>
        </p:nvSpPr>
        <p:spPr>
          <a:xfrm>
            <a:off x="4143375" y="3423002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Rectangle 3"/>
          <p:cNvSpPr txBox="1">
            <a:spLocks noChangeArrowheads="1"/>
          </p:cNvSpPr>
          <p:nvPr/>
        </p:nvSpPr>
        <p:spPr bwMode="auto">
          <a:xfrm>
            <a:off x="1857356" y="3713152"/>
            <a:ext cx="2143139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0 1 0 0 1 0 1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2" name="Rectangle 3"/>
          <p:cNvSpPr txBox="1">
            <a:spLocks noChangeArrowheads="1"/>
          </p:cNvSpPr>
          <p:nvPr/>
        </p:nvSpPr>
        <p:spPr bwMode="auto">
          <a:xfrm>
            <a:off x="4561823" y="3711578"/>
            <a:ext cx="7245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</a:t>
            </a:r>
            <a:r>
              <a:rPr lang="en-US" sz="16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37)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4" name="Rectangle 3"/>
          <p:cNvSpPr txBox="1">
            <a:spLocks noChangeArrowheads="1"/>
          </p:cNvSpPr>
          <p:nvPr/>
        </p:nvSpPr>
        <p:spPr bwMode="auto">
          <a:xfrm>
            <a:off x="2214543" y="2901710"/>
            <a:ext cx="3571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7" name="Rectangle 3"/>
          <p:cNvSpPr txBox="1">
            <a:spLocks noChangeArrowheads="1"/>
          </p:cNvSpPr>
          <p:nvPr/>
        </p:nvSpPr>
        <p:spPr bwMode="auto">
          <a:xfrm>
            <a:off x="500034" y="4714868"/>
            <a:ext cx="11301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– 67 </a:t>
            </a:r>
            <a:endParaRPr lang="en-US" sz="24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8" name="Rectangle 3"/>
          <p:cNvSpPr txBox="1">
            <a:spLocks noChangeArrowheads="1"/>
          </p:cNvSpPr>
          <p:nvPr/>
        </p:nvSpPr>
        <p:spPr bwMode="auto">
          <a:xfrm>
            <a:off x="5500694" y="2135200"/>
            <a:ext cx="2143139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1 0 0 1 0 1 1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9" name="Rectangle 3"/>
          <p:cNvSpPr txBox="1">
            <a:spLocks noChangeArrowheads="1"/>
          </p:cNvSpPr>
          <p:nvPr/>
        </p:nvSpPr>
        <p:spPr bwMode="auto">
          <a:xfrm>
            <a:off x="5500694" y="2422536"/>
            <a:ext cx="2143139" cy="43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 </a:t>
            </a: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0 1 1 0 </a:t>
            </a:r>
            <a:r>
              <a:rPr lang="en-US" sz="200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1 0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5762382" y="2823950"/>
            <a:ext cx="1944000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sp>
        <p:nvSpPr>
          <p:cNvPr id="81" name="Rectangle 80"/>
          <p:cNvSpPr/>
          <p:nvPr/>
        </p:nvSpPr>
        <p:spPr>
          <a:xfrm>
            <a:off x="7762649" y="263685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5500694" y="2898538"/>
            <a:ext cx="2143139" cy="430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0 1 0 0 1 0 </a:t>
            </a:r>
            <a:r>
              <a:rPr lang="en-US" sz="2000" kern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3" name="Rectangle 3"/>
          <p:cNvSpPr txBox="1">
            <a:spLocks noChangeArrowheads="1"/>
          </p:cNvSpPr>
          <p:nvPr/>
        </p:nvSpPr>
        <p:spPr bwMode="auto">
          <a:xfrm>
            <a:off x="5500694" y="2922616"/>
            <a:ext cx="27146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7" name="Rectangle 3"/>
          <p:cNvSpPr txBox="1">
            <a:spLocks noChangeArrowheads="1"/>
          </p:cNvSpPr>
          <p:nvPr/>
        </p:nvSpPr>
        <p:spPr bwMode="auto">
          <a:xfrm>
            <a:off x="7990847" y="2903735"/>
            <a:ext cx="7245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</a:t>
            </a:r>
            <a:r>
              <a:rPr lang="en-US" sz="16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37)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8" name="Rectangle 3"/>
          <p:cNvSpPr txBox="1">
            <a:spLocks noChangeArrowheads="1"/>
          </p:cNvSpPr>
          <p:nvPr/>
        </p:nvSpPr>
        <p:spPr bwMode="auto">
          <a:xfrm>
            <a:off x="5857881" y="2898552"/>
            <a:ext cx="3571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 bwMode="auto">
          <a:xfrm>
            <a:off x="1942197" y="4764297"/>
            <a:ext cx="192880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000" kern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</a:t>
            </a: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1 1 0 0 0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0" name="Rectangle 3"/>
          <p:cNvSpPr txBox="1">
            <a:spLocks noChangeArrowheads="1"/>
          </p:cNvSpPr>
          <p:nvPr/>
        </p:nvSpPr>
        <p:spPr bwMode="auto">
          <a:xfrm>
            <a:off x="1942197" y="5141912"/>
            <a:ext cx="192880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000" kern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 </a:t>
            </a: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1 1 1 1 0 0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2093620" y="5550099"/>
            <a:ext cx="1764000" cy="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sp>
        <p:nvSpPr>
          <p:cNvPr id="92" name="Rectangle 91"/>
          <p:cNvSpPr/>
          <p:nvPr/>
        </p:nvSpPr>
        <p:spPr>
          <a:xfrm>
            <a:off x="3929037" y="5335785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Rectangle 3"/>
          <p:cNvSpPr txBox="1">
            <a:spLocks noChangeArrowheads="1"/>
          </p:cNvSpPr>
          <p:nvPr/>
        </p:nvSpPr>
        <p:spPr bwMode="auto">
          <a:xfrm>
            <a:off x="1942197" y="5641978"/>
            <a:ext cx="192880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1 0 1 0 1 0 0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4" name="Rectangle 3"/>
          <p:cNvSpPr txBox="1">
            <a:spLocks noChangeArrowheads="1"/>
          </p:cNvSpPr>
          <p:nvPr/>
        </p:nvSpPr>
        <p:spPr bwMode="auto">
          <a:xfrm>
            <a:off x="4857750" y="5570544"/>
            <a:ext cx="271462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5" name="Rectangle 3"/>
          <p:cNvSpPr txBox="1">
            <a:spLocks noChangeArrowheads="1"/>
          </p:cNvSpPr>
          <p:nvPr/>
        </p:nvSpPr>
        <p:spPr bwMode="auto">
          <a:xfrm>
            <a:off x="4420758" y="5643562"/>
            <a:ext cx="8656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</a:t>
            </a:r>
            <a:r>
              <a:rPr lang="en-US" sz="16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12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43)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7" name="Rectangle 3"/>
          <p:cNvSpPr txBox="1">
            <a:spLocks noChangeArrowheads="1"/>
          </p:cNvSpPr>
          <p:nvPr/>
        </p:nvSpPr>
        <p:spPr bwMode="auto">
          <a:xfrm>
            <a:off x="5572132" y="4764297"/>
            <a:ext cx="192880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000" kern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</a:t>
            </a: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1 1 0 0 0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8" name="Rectangle 3"/>
          <p:cNvSpPr txBox="1">
            <a:spLocks noChangeArrowheads="1"/>
          </p:cNvSpPr>
          <p:nvPr/>
        </p:nvSpPr>
        <p:spPr bwMode="auto">
          <a:xfrm>
            <a:off x="5572132" y="5141912"/>
            <a:ext cx="192880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2000" kern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 </a:t>
            </a: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1 1 1 1 0 </a:t>
            </a:r>
            <a:r>
              <a:rPr lang="en-US" sz="2000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 flipV="1">
            <a:off x="5715008" y="5550108"/>
            <a:ext cx="184398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53000"/>
              </a:prstClr>
            </a:outerShdw>
          </a:effectLst>
        </p:spPr>
      </p:cxnSp>
      <p:sp>
        <p:nvSpPr>
          <p:cNvPr id="100" name="Rectangle 99"/>
          <p:cNvSpPr/>
          <p:nvPr/>
        </p:nvSpPr>
        <p:spPr>
          <a:xfrm>
            <a:off x="7558972" y="5335785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Rectangle 3"/>
          <p:cNvSpPr txBox="1">
            <a:spLocks noChangeArrowheads="1"/>
          </p:cNvSpPr>
          <p:nvPr/>
        </p:nvSpPr>
        <p:spPr bwMode="auto">
          <a:xfrm>
            <a:off x="5572132" y="5641978"/>
            <a:ext cx="192880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1 0 1 0 1 0 </a:t>
            </a:r>
            <a:r>
              <a:rPr lang="en-US" sz="2000" kern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2" name="Rectangle 3"/>
          <p:cNvSpPr txBox="1">
            <a:spLocks noChangeArrowheads="1"/>
          </p:cNvSpPr>
          <p:nvPr/>
        </p:nvSpPr>
        <p:spPr bwMode="auto">
          <a:xfrm>
            <a:off x="7907817" y="5643562"/>
            <a:ext cx="8656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</a:t>
            </a:r>
            <a:r>
              <a:rPr lang="en-US" sz="16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12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ker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43)</a:t>
            </a:r>
            <a:endParaRPr lang="en-US" sz="2000" ker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5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50"/>
                            </p:stCondLst>
                            <p:childTnLst>
                              <p:par>
                                <p:cTn id="2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017 -3.7037E-6 L -0.00052 0.05047 L 0.16754 0.05047 " pathEditMode="relative" rAng="0" ptsTypes="AAA">
                                      <p:cBhvr>
                                        <p:cTn id="3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800"/>
                            </p:stCondLst>
                            <p:childTnLst>
                              <p:par>
                                <p:cTn id="5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50"/>
                            </p:stCondLst>
                            <p:childTnLst>
                              <p:par>
                                <p:cTn id="7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850"/>
                            </p:stCondLst>
                            <p:childTnLst>
                              <p:par>
                                <p:cTn id="7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850"/>
                            </p:stCondLst>
                            <p:childTnLst>
                              <p:par>
                                <p:cTn id="8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6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700"/>
                            </p:stCondLst>
                            <p:childTnLst>
                              <p:par>
                                <p:cTn id="10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50"/>
                            </p:stCondLst>
                            <p:childTnLst>
                              <p:par>
                                <p:cTn id="1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50"/>
                            </p:stCondLst>
                            <p:childTnLst>
                              <p:par>
                                <p:cTn id="12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850"/>
                            </p:stCondLst>
                            <p:childTnLst>
                              <p:par>
                                <p:cTn id="130" presetID="4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350"/>
                            </p:stCondLst>
                            <p:childTnLst>
                              <p:par>
                                <p:cTn id="13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100"/>
                            </p:stCondLst>
                            <p:childTnLst>
                              <p:par>
                                <p:cTn id="14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50"/>
                            </p:stCondLst>
                            <p:childTnLst>
                              <p:par>
                                <p:cTn id="15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850"/>
                            </p:stCondLst>
                            <p:childTnLst>
                              <p:par>
                                <p:cTn id="15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850"/>
                            </p:stCondLst>
                            <p:childTnLst>
                              <p:par>
                                <p:cTn id="16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5" grpId="0"/>
      <p:bldP spid="66" grpId="0"/>
      <p:bldP spid="69" grpId="0"/>
      <p:bldP spid="71" grpId="0"/>
      <p:bldP spid="72" grpId="0"/>
      <p:bldP spid="74" grpId="0"/>
      <p:bldP spid="74" grpId="1"/>
      <p:bldP spid="78" grpId="0"/>
      <p:bldP spid="79" grpId="0"/>
      <p:bldP spid="81" grpId="0"/>
      <p:bldP spid="82" grpId="0"/>
      <p:bldP spid="87" grpId="0"/>
      <p:bldP spid="88" grpId="0"/>
      <p:bldP spid="88" grpId="1"/>
      <p:bldP spid="89" grpId="0"/>
      <p:bldP spid="90" grpId="0"/>
      <p:bldP spid="92" grpId="0"/>
      <p:bldP spid="93" grpId="0"/>
      <p:bldP spid="94" grpId="0"/>
      <p:bldP spid="95" grpId="0"/>
      <p:bldP spid="97" grpId="0"/>
      <p:bldP spid="98" grpId="0"/>
      <p:bldP spid="100" grpId="0"/>
      <p:bldP spid="101" grpId="0"/>
      <p:bldP spid="1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642918"/>
            <a:ext cx="7651750" cy="135732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i="1" smtClean="0">
                <a:solidFill>
                  <a:srgbClr val="FFFF00"/>
                </a:solidFill>
              </a:rPr>
              <a:t>Operasi Penjumlahan </a:t>
            </a:r>
            <a:br>
              <a:rPr lang="en-US" sz="3200" i="1" smtClean="0">
                <a:solidFill>
                  <a:srgbClr val="FFFF00"/>
                </a:solidFill>
              </a:rPr>
            </a:br>
            <a:r>
              <a:rPr lang="en-US" sz="3200" i="1" smtClean="0">
                <a:solidFill>
                  <a:srgbClr val="FFFF00"/>
                </a:solidFill>
              </a:rPr>
              <a:t>pada Sistem Bilangan Biner</a:t>
            </a:r>
            <a:endParaRPr lang="en-US" sz="3200" i="1">
              <a:solidFill>
                <a:srgbClr val="FFFF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2236804"/>
            <a:ext cx="8215312" cy="390684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US" sz="2800" i="1" smtClean="0"/>
              <a:t>	Penjumlahan Secara Langsung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800" i="1" smtClean="0"/>
              <a:t>Penjumlahan dua bilangan biner dapat dilakukan seperti halnya pada bilangan desimal.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800" i="1" smtClean="0"/>
              <a:t>Bila penjumlahan dua bit melebihi 01</a:t>
            </a:r>
            <a:r>
              <a:rPr lang="en-US" sz="2800" i="1" baseline="-25000" smtClean="0"/>
              <a:t>2</a:t>
            </a:r>
            <a:r>
              <a:rPr lang="en-US" sz="2800" i="1" smtClean="0"/>
              <a:t>, sebuah bit carry akan dibangkitkan dan ditambahkan pada bit berikutnya, proses ini berlanjut hingga semua bit selesai dijumlahkan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endParaRPr lang="en-US" sz="2800" i="1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F91B4E-CA85-4523-A9EC-9D7A79753340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solidFill>
                  <a:srgbClr val="FFFF00"/>
                </a:solidFill>
              </a:rPr>
              <a:t>Penjumlahan &amp; Pengurangan</a:t>
            </a:r>
            <a:br>
              <a:rPr lang="en-US" sz="3200">
                <a:solidFill>
                  <a:srgbClr val="FFFF00"/>
                </a:solidFill>
              </a:rPr>
            </a:br>
            <a:r>
              <a:rPr lang="en-US" sz="3200">
                <a:solidFill>
                  <a:srgbClr val="FFFF00"/>
                </a:solidFill>
              </a:rPr>
              <a:t>Bilangan </a:t>
            </a:r>
            <a:r>
              <a:rPr lang="en-US" sz="3200" smtClean="0">
                <a:solidFill>
                  <a:srgbClr val="FFFF00"/>
                </a:solidFill>
              </a:rPr>
              <a:t>BCD</a:t>
            </a:r>
            <a:endParaRPr lang="en-US" sz="3200">
              <a:solidFill>
                <a:srgbClr val="FFFF00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00174"/>
            <a:ext cx="8124825" cy="214314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2200" smtClean="0">
                <a:solidFill>
                  <a:srgbClr val="FFFF00"/>
                </a:solidFill>
              </a:rPr>
              <a:t>Penjumlahan BCD</a:t>
            </a:r>
            <a:r>
              <a:rPr lang="en-US" sz="2200" smtClean="0"/>
              <a:t>: Penjumlahan mulai dari LSD dan berakhir pada MSD. Bila penjumlahan melebihi 1001</a:t>
            </a:r>
            <a:r>
              <a:rPr lang="en-US" sz="2200" baseline="-25000" smtClean="0"/>
              <a:t>2</a:t>
            </a:r>
            <a:r>
              <a:rPr lang="en-US" sz="2200" smtClean="0"/>
              <a:t> (9</a:t>
            </a:r>
            <a:r>
              <a:rPr lang="en-US" sz="2200" baseline="-25000" smtClean="0"/>
              <a:t>10</a:t>
            </a:r>
            <a:r>
              <a:rPr lang="en-US" sz="2200" smtClean="0"/>
              <a:t>) (termasuk Overflow </a:t>
            </a:r>
            <a:r>
              <a:rPr lang="en-US" sz="2200" smtClean="0">
                <a:solidFill>
                  <a:srgbClr val="FFFF00"/>
                </a:solidFill>
              </a:rPr>
              <a:t>per digit BCD</a:t>
            </a:r>
            <a:r>
              <a:rPr lang="en-US" sz="2200" smtClean="0"/>
              <a:t>) dilakukan koreksi dengan menambahkan 0110</a:t>
            </a:r>
            <a:r>
              <a:rPr lang="en-US" sz="2200" baseline="-25000" smtClean="0"/>
              <a:t>2</a:t>
            </a:r>
            <a:r>
              <a:rPr lang="en-US" sz="2200" smtClean="0"/>
              <a:t> (=6</a:t>
            </a:r>
            <a:r>
              <a:rPr lang="en-US" sz="2200" baseline="-25000" smtClean="0"/>
              <a:t>10, </a:t>
            </a:r>
            <a:r>
              <a:rPr lang="en-US" sz="2200" smtClean="0">
                <a:solidFill>
                  <a:srgbClr val="FFFF00"/>
                </a:solidFill>
              </a:rPr>
              <a:t>mengapa?</a:t>
            </a:r>
            <a:r>
              <a:rPr lang="en-US" sz="2200" smtClean="0"/>
              <a:t>). </a:t>
            </a:r>
          </a:p>
          <a:p>
            <a:pPr indent="17463" eaLnBrk="1" hangingPunct="1">
              <a:lnSpc>
                <a:spcPct val="120000"/>
              </a:lnSpc>
              <a:buNone/>
              <a:defRPr/>
            </a:pPr>
            <a:r>
              <a:rPr lang="en-US" sz="2200" smtClean="0"/>
              <a:t>Carry (0001</a:t>
            </a:r>
            <a:r>
              <a:rPr lang="en-US" sz="2200" baseline="-25000" smtClean="0"/>
              <a:t>2</a:t>
            </a:r>
            <a:r>
              <a:rPr lang="en-US" sz="2200" smtClean="0"/>
              <a:t>) ditambahkan ke MSD berikutnya.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071538" y="3857628"/>
          <a:ext cx="6559550" cy="2452688"/>
        </p:xfrm>
        <a:graphic>
          <a:graphicData uri="http://schemas.openxmlformats.org/presentationml/2006/ole">
            <p:oleObj spid="_x0000_s4098" name="Visio" r:id="rId3" imgW="6743918" imgH="2520261" progId="Visio.Drawing.11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20857-954D-41B3-9302-0AE1C959FB68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1214438"/>
            <a:ext cx="8264525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solidFill>
                  <a:srgbClr val="FFFF00"/>
                </a:solidFill>
              </a:rPr>
              <a:t>Pengurangan BCD</a:t>
            </a:r>
            <a:r>
              <a:rPr lang="en-US" sz="2400" smtClean="0"/>
              <a:t>: Dilakukan dengan membuat BCD negatif berdasar sistim 10's complement (10C). Bila negatif, hasil harus dinegasikan kembali.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785938" y="2714625"/>
          <a:ext cx="5275262" cy="3379788"/>
        </p:xfrm>
        <a:graphic>
          <a:graphicData uri="http://schemas.openxmlformats.org/presentationml/2006/ole">
            <p:oleObj spid="_x0000_s5122" name="Visio" r:id="rId3" imgW="6743906" imgH="4320035" progId="Visio.Drawing.11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C90D3-299E-408C-9310-59D88DFF620B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6000763" cy="428606"/>
          </a:xfrm>
        </p:spPr>
        <p:txBody>
          <a:bodyPr wrap="none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800" i="1">
                <a:solidFill>
                  <a:schemeClr val="bg2">
                    <a:lumMod val="20000"/>
                    <a:lumOff val="80000"/>
                  </a:schemeClr>
                </a:solidFill>
              </a:rPr>
              <a:t>Penjumlahan &amp; </a:t>
            </a:r>
            <a:r>
              <a:rPr lang="en-US" sz="1800" i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Pengurangan Bilangan BCD</a:t>
            </a:r>
            <a:endParaRPr lang="en-US" sz="1800" i="1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71563"/>
            <a:ext cx="8643938" cy="4953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2400" smtClean="0">
                <a:solidFill>
                  <a:srgbClr val="FFFF00"/>
                </a:solidFill>
              </a:rPr>
              <a:t>Pengurangan BCD </a:t>
            </a:r>
            <a:r>
              <a:rPr lang="en-US" sz="2400" smtClean="0"/>
              <a:t>(lanjutan)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GB" sz="2400" smtClean="0"/>
              <a:t>	Hasil +94,73</a:t>
            </a:r>
            <a:r>
              <a:rPr lang="en-GB" sz="2400" baseline="-25000" smtClean="0"/>
              <a:t>10C</a:t>
            </a:r>
            <a:r>
              <a:rPr lang="en-GB" sz="2400" smtClean="0"/>
              <a:t> harus dinegasikan dengan metode 10’s Complement untuk memperoleh hasil yang benar.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GB" sz="2400" smtClean="0"/>
              <a:t>				</a:t>
            </a:r>
            <a:r>
              <a:rPr lang="en-GB" sz="2400" smtClean="0">
                <a:solidFill>
                  <a:srgbClr val="FFFF00"/>
                </a:solidFill>
              </a:rPr>
              <a:t>+94,73</a:t>
            </a:r>
            <a:r>
              <a:rPr lang="en-GB" sz="2400" baseline="-25000" smtClean="0">
                <a:solidFill>
                  <a:srgbClr val="FFFF00"/>
                </a:solidFill>
              </a:rPr>
              <a:t>10C</a:t>
            </a:r>
            <a:r>
              <a:rPr lang="en-GB" sz="2400" smtClean="0">
                <a:solidFill>
                  <a:srgbClr val="FFFF00"/>
                </a:solidFill>
              </a:rPr>
              <a:t> = - 05,27</a:t>
            </a:r>
            <a:r>
              <a:rPr lang="en-GB" sz="2400" baseline="-25000" smtClean="0">
                <a:solidFill>
                  <a:srgbClr val="FFFF00"/>
                </a:solidFill>
              </a:rPr>
              <a:t>10</a:t>
            </a:r>
            <a:endParaRPr lang="en-GB" sz="24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endParaRPr lang="en-GB" sz="24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GB" sz="2400" smtClean="0">
                <a:solidFill>
                  <a:srgbClr val="FFFF00"/>
                </a:solidFill>
              </a:rPr>
              <a:t>KESIMPULAN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GB" sz="2400" smtClean="0"/>
              <a:t>		Untuk </a:t>
            </a:r>
            <a:r>
              <a:rPr lang="en-GB" sz="2400" smtClean="0">
                <a:solidFill>
                  <a:srgbClr val="FFFF00"/>
                </a:solidFill>
              </a:rPr>
              <a:t>penjumlahan</a:t>
            </a:r>
            <a:r>
              <a:rPr lang="en-GB" sz="2400" smtClean="0"/>
              <a:t> dan </a:t>
            </a:r>
            <a:r>
              <a:rPr lang="en-GB" sz="2400" smtClean="0">
                <a:solidFill>
                  <a:srgbClr val="FFFF00"/>
                </a:solidFill>
              </a:rPr>
              <a:t>pengurangan</a:t>
            </a:r>
            <a:r>
              <a:rPr lang="en-GB" sz="2400" smtClean="0"/>
              <a:t> biner,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GB" sz="2400" i="1" smtClean="0"/>
              <a:t>	2’s complement</a:t>
            </a:r>
            <a:r>
              <a:rPr lang="en-GB" sz="2400" smtClean="0"/>
              <a:t>  menunjukkan langkah yang </a:t>
            </a:r>
            <a:r>
              <a:rPr lang="en-GB" sz="2400" smtClean="0">
                <a:solidFill>
                  <a:srgbClr val="FFFF00"/>
                </a:solidFill>
              </a:rPr>
              <a:t>lebih</a:t>
            </a:r>
            <a:r>
              <a:rPr lang="en-GB" sz="2400" smtClean="0"/>
              <a:t> sederhana.</a:t>
            </a:r>
          </a:p>
          <a:p>
            <a:pPr eaLnBrk="1" hangingPunct="1">
              <a:lnSpc>
                <a:spcPct val="120000"/>
              </a:lnSpc>
              <a:spcBef>
                <a:spcPts val="1200"/>
              </a:spcBef>
              <a:buFontTx/>
              <a:buNone/>
              <a:defRPr/>
            </a:pPr>
            <a:r>
              <a:rPr lang="en-GB" sz="2400" smtClean="0"/>
              <a:t>	  Untuk operasi aritmetika (</a:t>
            </a:r>
            <a:r>
              <a:rPr lang="en-GB" sz="2400" smtClean="0">
                <a:solidFill>
                  <a:srgbClr val="FFFF00"/>
                </a:solidFill>
              </a:rPr>
              <a:t>perkalian </a:t>
            </a:r>
            <a:r>
              <a:rPr lang="en-GB" sz="2400" smtClean="0"/>
              <a:t>dan</a:t>
            </a:r>
            <a:r>
              <a:rPr lang="en-GB" sz="2400" smtClean="0">
                <a:solidFill>
                  <a:srgbClr val="FFFF00"/>
                </a:solidFill>
              </a:rPr>
              <a:t> pembagian</a:t>
            </a:r>
            <a:r>
              <a:rPr lang="en-GB" sz="2400" smtClean="0"/>
              <a:t>) 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GB" sz="2400" smtClean="0"/>
              <a:t>		2’s complement belum tentu paling sederhana</a:t>
            </a:r>
            <a:endParaRPr lang="en-US" sz="24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F3AB1-E912-4E6F-9A1E-87D459893A3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6000763" cy="428606"/>
          </a:xfrm>
        </p:spPr>
        <p:txBody>
          <a:bodyPr wrap="none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1800" i="1">
                <a:solidFill>
                  <a:schemeClr val="bg2">
                    <a:lumMod val="20000"/>
                    <a:lumOff val="80000"/>
                  </a:schemeClr>
                </a:solidFill>
              </a:rPr>
              <a:t>Penjumlahan &amp; </a:t>
            </a:r>
            <a:r>
              <a:rPr lang="en-US" sz="1800" i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Pengurangan Bilangan BCD</a:t>
            </a:r>
            <a:endParaRPr lang="en-US" sz="1800" i="1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42"/>
            <a:ext cx="8229600" cy="8683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solidFill>
                  <a:srgbClr val="FFFF00"/>
                </a:solidFill>
              </a:rPr>
              <a:t>Penjumlahan &amp; Pengurangan</a:t>
            </a:r>
            <a:br>
              <a:rPr lang="en-US" sz="3200">
                <a:solidFill>
                  <a:srgbClr val="FFFF00"/>
                </a:solidFill>
              </a:rPr>
            </a:br>
            <a:r>
              <a:rPr lang="en-US" sz="3200">
                <a:solidFill>
                  <a:srgbClr val="FFFF00"/>
                </a:solidFill>
              </a:rPr>
              <a:t>Bilangan Biner (3)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24825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Pengurangan 2’s Complement: Cara yang paling banyak dipakai dalam komputasi.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33425" y="2578100"/>
          <a:ext cx="7800975" cy="3887788"/>
        </p:xfrm>
        <a:graphic>
          <a:graphicData uri="http://schemas.openxmlformats.org/presentationml/2006/ole">
            <p:oleObj spid="_x0000_s9218" name="Visio" r:id="rId3" imgW="9263830" imgH="4616240" progId="Visio.Drawing.11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CB82C-A450-4D3D-B7EB-6253E471FABC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94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solidFill>
                  <a:srgbClr val="FFFF00"/>
                </a:solidFill>
              </a:rPr>
              <a:t>Penjumlahan &amp; Pengurangan</a:t>
            </a:r>
            <a:br>
              <a:rPr lang="en-US" sz="3200">
                <a:solidFill>
                  <a:srgbClr val="FFFF00"/>
                </a:solidFill>
              </a:rPr>
            </a:br>
            <a:r>
              <a:rPr lang="en-US" sz="3200">
                <a:solidFill>
                  <a:srgbClr val="FFFF00"/>
                </a:solidFill>
              </a:rPr>
              <a:t>Bilangan Biner (4)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785938"/>
            <a:ext cx="8194675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Pengurangan 1’s Complement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52425" y="2584450"/>
          <a:ext cx="8367713" cy="3005138"/>
        </p:xfrm>
        <a:graphic>
          <a:graphicData uri="http://schemas.openxmlformats.org/presentationml/2006/ole">
            <p:oleObj spid="_x0000_s10242" name="Visio" r:id="rId3" imgW="8543805" imgH="3068204" progId="Visio.Drawing.11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61565-1AE8-4ECF-A545-9633409DDDBA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5718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solidFill>
                  <a:srgbClr val="FFFF00"/>
                </a:solidFill>
              </a:rPr>
              <a:t>Penjumlahan &amp; Pengurangan</a:t>
            </a:r>
            <a:br>
              <a:rPr lang="en-US" sz="3200">
                <a:solidFill>
                  <a:srgbClr val="FFFF00"/>
                </a:solidFill>
              </a:rPr>
            </a:br>
            <a:r>
              <a:rPr lang="en-US" sz="3200">
                <a:solidFill>
                  <a:srgbClr val="FFFF00"/>
                </a:solidFill>
              </a:rPr>
              <a:t>Bilangan Biner (5)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625" y="1571625"/>
            <a:ext cx="8123238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>
                <a:solidFill>
                  <a:srgbClr val="FFFF00"/>
                </a:solidFill>
              </a:rPr>
              <a:t>Pengurangan 1’s Complement </a:t>
            </a:r>
            <a:r>
              <a:rPr lang="en-US" sz="2400" smtClean="0"/>
              <a:t>(lanjutan)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85750" y="2286000"/>
          <a:ext cx="8439150" cy="2894013"/>
        </p:xfrm>
        <a:graphic>
          <a:graphicData uri="http://schemas.openxmlformats.org/presentationml/2006/ole">
            <p:oleObj spid="_x0000_s11266" name="Visio" r:id="rId3" imgW="9263830" imgH="3176190" progId="Visio.Drawing.11">
              <p:embed/>
            </p:oleObj>
          </a:graphicData>
        </a:graphic>
      </p:graphicFrame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14DC36-2269-40C5-83B4-059EBEEC2294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357188" y="5429250"/>
            <a:ext cx="8404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GB" sz="24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Bagaimana cara membaca bilangan dengan bit penanda negatif (‘1’) dalam bilangan desimal negatif?</a:t>
            </a: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9A729-1647-403E-A72F-6422E75AE5F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67587" name="Picture 7" descr="a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2714625"/>
            <a:ext cx="11509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4CBA2-784C-4047-A3B1-7336B75C5C9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55670" y="4951424"/>
            <a:ext cx="11160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prstClr val="black"/>
            </a:outerShdw>
          </a:effectLst>
        </p:spPr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14500" y="4994287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285875" y="4994287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8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714500" y="3565536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9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714500" y="4205299"/>
            <a:ext cx="43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285875" y="3568711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285875" y="4208474"/>
            <a:ext cx="43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57224" y="4208476"/>
            <a:ext cx="43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262702" y="3143248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2400" ker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868799" y="4997466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08383" y="4605332"/>
            <a:ext cx="5212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smtClean="0">
                <a:effectLst>
                  <a:outerShdw blurRad="50800" dist="50800" dir="2700000" algn="tl" rotWithShape="0">
                    <a:prstClr val="black"/>
                  </a:outerShdw>
                </a:effectLst>
              </a:rPr>
              <a:t>+</a:t>
            </a:r>
            <a:endParaRPr lang="en-US" sz="360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3834470" y="4951424"/>
            <a:ext cx="34560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prstClr val="black"/>
            </a:outerShdw>
          </a:effectLst>
        </p:spPr>
      </p:cxnSp>
      <p:sp>
        <p:nvSpPr>
          <p:cNvPr id="21" name="Rectangle 20"/>
          <p:cNvSpPr/>
          <p:nvPr/>
        </p:nvSpPr>
        <p:spPr>
          <a:xfrm>
            <a:off x="7327264" y="4605332"/>
            <a:ext cx="5212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smtClean="0">
                <a:effectLst>
                  <a:outerShdw blurRad="50800" dist="50800" dir="2700000" algn="tl" rotWithShape="0">
                    <a:prstClr val="black"/>
                  </a:outerShdw>
                </a:effectLst>
              </a:rPr>
              <a:t>+</a:t>
            </a:r>
            <a:endParaRPr lang="en-US" sz="3600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6786578" y="3636965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6357953" y="3636965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5940877" y="3640144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5489139" y="3643314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5060514" y="3643314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4643438" y="3634918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236530" y="3643314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3819454" y="3634918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6786578" y="4273558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6357953" y="4273558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5940877" y="4276737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4" name="Rectangle 3"/>
          <p:cNvSpPr txBox="1">
            <a:spLocks noChangeArrowheads="1"/>
          </p:cNvSpPr>
          <p:nvPr/>
        </p:nvSpPr>
        <p:spPr bwMode="auto">
          <a:xfrm>
            <a:off x="5489139" y="4279907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5060514" y="4279907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4643438" y="4283086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214810" y="4279907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3819454" y="4283086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6786578" y="5027830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6357953" y="5027830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5940877" y="5031009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489139" y="5034179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5060514" y="5034179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 bwMode="auto">
          <a:xfrm>
            <a:off x="4643438" y="5025783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4236530" y="5034179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0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3786182" y="5025783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3600" ker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5940877" y="3208346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2400" ker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5060514" y="3211516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2400" ker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4643438" y="3203120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2400" ker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4250946" y="3211516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2400" ker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6" name="Rectangle 3"/>
          <p:cNvSpPr txBox="1">
            <a:spLocks noChangeArrowheads="1"/>
          </p:cNvSpPr>
          <p:nvPr/>
        </p:nvSpPr>
        <p:spPr bwMode="auto">
          <a:xfrm>
            <a:off x="3833870" y="3203120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endParaRPr lang="en-US" sz="2400" ker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 rot="10800000">
            <a:off x="3722082" y="3809825"/>
            <a:ext cx="3636000" cy="1548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rot="10800000" flipH="1">
            <a:off x="3650644" y="3809825"/>
            <a:ext cx="3636000" cy="1548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44" y="1500174"/>
            <a:ext cx="6286544" cy="12954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US" sz="2400" smtClean="0">
                <a:solidFill>
                  <a:srgbClr val="FFFF00"/>
                </a:solidFill>
              </a:rPr>
              <a:t>	Penjumlahan</a:t>
            </a:r>
            <a:r>
              <a:rPr lang="en-US" sz="2400" smtClean="0"/>
              <a:t> Secara Langsung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US" sz="2400" smtClean="0"/>
              <a:t>	Contoh: Penjumlah bilangan biner 8 bit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809387" y="3143248"/>
            <a:ext cx="9060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FF00"/>
                </a:solidFill>
                <a:effectLst>
                  <a:outerShdw blurRad="50800" dist="50800" dir="2700000" algn="tl" rotWithShape="0">
                    <a:prstClr val="black"/>
                  </a:outerShdw>
                </a:effectLst>
              </a:rPr>
              <a:t>Carry</a:t>
            </a:r>
            <a:endParaRPr lang="en-US" sz="2400">
              <a:solidFill>
                <a:srgbClr val="FFFF00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10800000">
            <a:off x="6526710" y="3403662"/>
            <a:ext cx="1260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7651750" cy="428628"/>
          </a:xfrm>
        </p:spPr>
        <p:txBody>
          <a:bodyPr wrap="none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i="1" smtClean="0">
                <a:solidFill>
                  <a:srgbClr val="00B0F0"/>
                </a:solidFill>
              </a:rPr>
              <a:t>Operasi Penjumlahan pada Sistem Bilangan Biner</a:t>
            </a:r>
            <a:endParaRPr lang="en-US" sz="2000" i="1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1" grpId="0"/>
      <p:bldP spid="53" grpId="0"/>
      <p:bldP spid="54" grpId="0"/>
      <p:bldP spid="55" grpId="0"/>
      <p:bldP spid="56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918521"/>
            <a:ext cx="8358187" cy="4296561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ct val="115000"/>
              </a:lnSpc>
              <a:spcAft>
                <a:spcPct val="15000"/>
              </a:spcAft>
              <a:buFont typeface="Wingdings" pitchFamily="2" charset="2"/>
              <a:buNone/>
              <a:defRPr/>
            </a:pPr>
            <a:r>
              <a:rPr lang="en-US" sz="2600" smtClean="0">
                <a:effectLst>
                  <a:outerShdw blurRad="50800" dist="50800" dir="2700000" algn="tl" rotWithShape="0">
                    <a:prstClr val="black"/>
                  </a:outerShdw>
                </a:effectLst>
              </a:rPr>
              <a:t>Karena </a:t>
            </a:r>
            <a:r>
              <a:rPr lang="en-GB" sz="2600" smtClean="0">
                <a:effectLst>
                  <a:outerShdw blurRad="50800" dist="50800" dir="2700000" algn="tl" rotWithShape="0">
                    <a:prstClr val="black"/>
                  </a:outerShdw>
                </a:effectLst>
              </a:rPr>
              <a:t>Mesin</a:t>
            </a:r>
            <a:r>
              <a:rPr lang="en-US" sz="2600" smtClean="0">
                <a:effectLst>
                  <a:outerShdw blurRad="50800" dist="50800" dir="2700000" algn="tl" rotWithShape="0">
                    <a:prstClr val="black"/>
                  </a:outerShdw>
                </a:effectLst>
              </a:rPr>
              <a:t> Digital hanya mampu melakukan operasi aritmatika </a:t>
            </a:r>
            <a:r>
              <a:rPr lang="en-US" sz="2600" smtClean="0">
                <a:solidFill>
                  <a:srgbClr val="FFFF00"/>
                </a:solidFill>
                <a:effectLst>
                  <a:outerShdw blurRad="50800" dist="50800" dir="2700000" algn="tl" rotWithShape="0">
                    <a:prstClr val="black"/>
                  </a:outerShdw>
                </a:effectLst>
              </a:rPr>
              <a:t>penjumlahan</a:t>
            </a:r>
            <a:r>
              <a:rPr lang="en-US" sz="2600" smtClean="0">
                <a:effectLst>
                  <a:outerShdw blurRad="50800" dist="50800" dir="2700000" algn="tl" rotWithShape="0">
                    <a:prstClr val="black"/>
                  </a:outerShdw>
                </a:effectLst>
              </a:rPr>
              <a:t>, maka untuk operasi aritmatika </a:t>
            </a:r>
            <a:r>
              <a:rPr lang="en-US" sz="2600" smtClean="0">
                <a:solidFill>
                  <a:srgbClr val="FFFF00"/>
                </a:solidFill>
                <a:effectLst>
                  <a:outerShdw blurRad="50800" dist="50800" dir="2700000" algn="tl" rotWithShape="0">
                    <a:prstClr val="black"/>
                  </a:outerShdw>
                </a:effectLst>
              </a:rPr>
              <a:t>pengurangan</a:t>
            </a:r>
            <a:r>
              <a:rPr lang="en-US" sz="2600" smtClean="0">
                <a:effectLst>
                  <a:outerShdw blurRad="50800" dist="50800" dir="2700000" algn="tl" rotWithShape="0">
                    <a:prstClr val="black"/>
                  </a:outerShdw>
                </a:effectLst>
              </a:rPr>
              <a:t> dipakai konsep </a:t>
            </a:r>
            <a:r>
              <a:rPr lang="en-US" sz="2600" smtClean="0">
                <a:solidFill>
                  <a:srgbClr val="FFFF00"/>
                </a:solidFill>
                <a:effectLst>
                  <a:outerShdw blurRad="50800" dist="50800" dir="2700000" algn="tl" rotWithShape="0">
                    <a:prstClr val="black"/>
                  </a:outerShdw>
                </a:effectLst>
              </a:rPr>
              <a:t>penjumlahan dengan Bilangan Negatif</a:t>
            </a:r>
            <a:r>
              <a:rPr lang="en-US" sz="2600" smtClean="0">
                <a:effectLst>
                  <a:outerShdw blurRad="50800" dist="50800" dir="2700000" algn="tl" rotWithShape="0">
                    <a:prstClr val="black"/>
                  </a:outerShdw>
                </a:effectLst>
              </a:rPr>
              <a:t> :</a:t>
            </a:r>
            <a:r>
              <a:rPr lang="en-US" sz="2800" smtClean="0">
                <a:effectLst>
                  <a:outerShdw blurRad="50800" dist="50800" dir="2700000" algn="tl" rotWithShape="0">
                    <a:prstClr val="black"/>
                  </a:outerShdw>
                </a:effectLst>
              </a:rPr>
              <a:t> </a:t>
            </a:r>
          </a:p>
          <a:p>
            <a:pPr marL="381000" indent="-381000" eaLnBrk="1" hangingPunct="1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FF00"/>
                </a:solidFill>
                <a:effectLst>
                  <a:outerShdw blurRad="50800" dist="50800" dir="2700000" algn="tl" rotWithShape="0">
                    <a:prstClr val="black"/>
                  </a:outerShdw>
                </a:effectLst>
              </a:rPr>
              <a:t>				</a:t>
            </a:r>
            <a:r>
              <a:rPr lang="en-US" sz="2800" smtClean="0">
                <a:effectLst>
                  <a:outerShdw blurRad="50800" dist="50800" dir="2700000" algn="tl" rotWithShape="0">
                    <a:prstClr val="black"/>
                  </a:outerShdw>
                </a:effectLst>
              </a:rPr>
              <a:t>A – B = A + (-B)</a:t>
            </a:r>
          </a:p>
          <a:p>
            <a:pPr marL="0" indent="0" eaLnBrk="1" hangingPunct="1">
              <a:lnSpc>
                <a:spcPct val="115000"/>
              </a:lnSpc>
              <a:spcAft>
                <a:spcPct val="15000"/>
              </a:spcAft>
              <a:buFont typeface="Wingdings" pitchFamily="2" charset="2"/>
              <a:buNone/>
              <a:defRPr/>
            </a:pPr>
            <a:r>
              <a:rPr lang="en-US" sz="2600" smtClean="0">
                <a:effectLst>
                  <a:outerShdw blurRad="50800" dist="50800" dir="2700000" algn="tl" rotWithShape="0">
                    <a:prstClr val="black"/>
                  </a:outerShdw>
                </a:effectLst>
              </a:rPr>
              <a:t>Untuk penggunaan Bilangan Negatif pada operasi aritmatika pengurangan, harus dipahami terlebih dulu penggunaan konsep yang sama pada Bilangan Desimal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C1A091-7782-445C-9F53-CACEC8652C0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357166"/>
            <a:ext cx="5929354" cy="1366528"/>
          </a:xfrm>
        </p:spPr>
        <p:txBody>
          <a:bodyPr wrap="square">
            <a:spAutoFit/>
          </a:bodyPr>
          <a:lstStyle/>
          <a:p>
            <a:pPr marL="381000" lvl="0" indent="-381000" eaLnBrk="1" hangingPunct="1">
              <a:lnSpc>
                <a:spcPct val="115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3600" smtClean="0">
                <a:solidFill>
                  <a:srgbClr val="FFFF00"/>
                </a:solidFill>
                <a:ea typeface="+mn-ea"/>
                <a:cs typeface="+mn-cs"/>
              </a:rPr>
              <a:t>Operasi Pengurangan pada Sistem Bilangan Biner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857250"/>
            <a:ext cx="8215312" cy="1077913"/>
          </a:xfrm>
        </p:spPr>
        <p:txBody>
          <a:bodyPr>
            <a:spAutoFit/>
          </a:bodyPr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Operasi pengurangan Bilangan Desimal</a:t>
            </a:r>
          </a:p>
          <a:p>
            <a:pPr marL="381000" indent="0" algn="ctr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</a:rPr>
              <a:t>(ulas balik)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979F8-3167-4B2C-A4AA-547743E4C500}" type="slidenum">
              <a:rPr lang="en-US"/>
              <a:pPr>
                <a:defRPr/>
              </a:pPr>
              <a:t>5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285875" y="3883025"/>
            <a:ext cx="785813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prstClr val="black"/>
            </a:outerShdw>
          </a:effectLst>
        </p:spPr>
      </p:cxnSp>
      <p:cxnSp>
        <p:nvCxnSpPr>
          <p:cNvPr id="12" name="Straight Connector 11"/>
          <p:cNvCxnSpPr/>
          <p:nvPr/>
        </p:nvCxnSpPr>
        <p:spPr bwMode="auto">
          <a:xfrm>
            <a:off x="2214563" y="3881438"/>
            <a:ext cx="285750" cy="1587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prstClr val="black"/>
            </a:outerShdw>
          </a:effectLst>
        </p:spPr>
      </p:cxn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000375" y="2286000"/>
            <a:ext cx="5214938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Kesimpulan (1) :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Operasi pengurangan dilakukan digit demi digit mulai dari LSD (digit dengan bobot paling rendah – paling kanan)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57250" y="5357813"/>
            <a:ext cx="7715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2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Benarkah selalu demikian ?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714500" y="3925888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1285875" y="3925888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14500" y="2640013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1714500" y="3136900"/>
            <a:ext cx="43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1285875" y="2643188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7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1285875" y="3140075"/>
            <a:ext cx="43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74" y="285728"/>
            <a:ext cx="7651750" cy="428628"/>
          </a:xfrm>
        </p:spPr>
        <p:txBody>
          <a:bodyPr wrap="none">
            <a:normAutofit fontScale="90000"/>
          </a:bodyPr>
          <a:lstStyle/>
          <a:p>
            <a:pPr marL="381000" lvl="0" indent="-381000" algn="l" eaLnBrk="1" hangingPunct="1">
              <a:lnSpc>
                <a:spcPct val="115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400" i="1" smtClean="0">
                <a:solidFill>
                  <a:srgbClr val="00B0F0"/>
                </a:solidFill>
                <a:ea typeface="+mn-ea"/>
                <a:cs typeface="+mn-cs"/>
              </a:rPr>
              <a:t>Operasi Pengurangan pada Sistem Bilangan Biner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5" presetClass="emph" presetSubtype="0" repeatCount="4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4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23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1" grpId="0"/>
      <p:bldP spid="21" grpId="1"/>
      <p:bldP spid="25" grpId="0"/>
      <p:bldP spid="25" grpId="1"/>
      <p:bldP spid="26" grpId="0"/>
      <p:bldP spid="26" grpId="1"/>
      <p:bldP spid="27" grpId="0"/>
      <p:bldP spid="2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785813"/>
            <a:ext cx="7715250" cy="523875"/>
          </a:xfrm>
        </p:spPr>
        <p:txBody>
          <a:bodyPr>
            <a:sp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FF00"/>
                </a:solidFill>
              </a:rPr>
              <a:t>Perhatikan operasi pengurangan (2) berikut: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E1546-5713-4747-B3DC-9148F49AE7C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500313" y="2643188"/>
            <a:ext cx="62865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hlink"/>
              </a:buClr>
              <a:buSzPct val="65000"/>
              <a:defRPr/>
            </a:pP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Kesimpulan (2) </a:t>
            </a: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</a:rPr>
              <a:t>Bila angka pengurang lebih besar dari pada angka yang dikurangi (operasi pengurangan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tidak berhasil </a:t>
            </a: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</a:rPr>
              <a:t>dilakukan), perlu ‘dipinjam’ dari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digit yang lebih besar (benarkah?)</a:t>
            </a: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</a:rPr>
              <a:t>, supaya hasil pengurangan pada digit tersebut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positif (!)</a:t>
            </a:r>
            <a:endParaRPr lang="en-US" sz="2400" kern="0">
              <a:effectLst>
                <a:outerShdw blurRad="38100" dist="508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85813" y="5702300"/>
            <a:ext cx="7715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200" ker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+mn-lt"/>
              </a:rPr>
              <a:t>Konsistenkah ?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57250" y="5724525"/>
            <a:ext cx="7715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Apakah cara tersebut selalu bisa digunakan ?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28688" y="3727450"/>
            <a:ext cx="785812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prstClr val="black"/>
            </a:outerShdw>
          </a:effectLst>
        </p:spPr>
      </p:cxnSp>
      <p:cxnSp>
        <p:nvCxnSpPr>
          <p:cNvPr id="13" name="Straight Connector 12"/>
          <p:cNvCxnSpPr/>
          <p:nvPr/>
        </p:nvCxnSpPr>
        <p:spPr bwMode="auto">
          <a:xfrm>
            <a:off x="1857375" y="3727450"/>
            <a:ext cx="28575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prstClr val="black"/>
            </a:outerShdw>
          </a:effectLst>
        </p:spPr>
      </p:cxn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285875" y="3795713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47725" y="3795713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285875" y="2513013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285875" y="3005138"/>
            <a:ext cx="438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9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847725" y="2516188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7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847725" y="3009900"/>
            <a:ext cx="43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1285875" y="3798888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?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1268413" y="2214563"/>
            <a:ext cx="66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(+10)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1347788" y="2571750"/>
            <a:ext cx="4381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13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900113" y="2571750"/>
            <a:ext cx="2857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6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847725" y="2214563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(-1)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571750" y="1714500"/>
            <a:ext cx="5857875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</a:rPr>
              <a:t>Operasi dilakukan digit demi digit mulai dari LSD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5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00162 L 0.00017 0.06915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139 L 0.00121 0.06892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0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35" presetClass="emph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5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2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500"/>
                            </p:stCondLst>
                            <p:childTnLst>
                              <p:par>
                                <p:cTn id="13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500"/>
                            </p:stCondLst>
                            <p:childTnLst>
                              <p:par>
                                <p:cTn id="136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8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7" grpId="1"/>
      <p:bldP spid="10" grpId="0"/>
      <p:bldP spid="14" grpId="0" build="allAtOnce"/>
      <p:bldP spid="14" grpId="1" build="allAtOnce"/>
      <p:bldP spid="15" grpId="0" build="allAtOnce"/>
      <p:bldP spid="15" grpId="1" build="allAtOnce"/>
      <p:bldP spid="18" grpId="0"/>
      <p:bldP spid="18" grpId="1"/>
      <p:bldP spid="18" grpId="2"/>
      <p:bldP spid="19" grpId="0"/>
      <p:bldP spid="19" grpId="1"/>
      <p:bldP spid="19" grpId="2"/>
      <p:bldP spid="20" grpId="0"/>
      <p:bldP spid="20" grpId="1"/>
      <p:bldP spid="21" grpId="0"/>
      <p:bldP spid="21" grpId="1"/>
      <p:bldP spid="23" grpId="0" build="allAtOnce"/>
      <p:bldP spid="24" grpId="0"/>
      <p:bldP spid="24" grpId="1"/>
      <p:bldP spid="24" grpId="2"/>
      <p:bldP spid="24" grpId="3"/>
      <p:bldP spid="26" grpId="0"/>
      <p:bldP spid="26" grpId="1"/>
      <p:bldP spid="26" grpId="2"/>
      <p:bldP spid="26" grpId="3"/>
      <p:bldP spid="27" grpId="0"/>
      <p:bldP spid="27" grpId="1"/>
      <p:bldP spid="27" grpId="2"/>
      <p:bldP spid="27" grpId="3"/>
      <p:bldP spid="28" grpId="0"/>
      <p:bldP spid="28" grpId="1"/>
      <p:bldP spid="28" grpId="2"/>
      <p:bldP spid="28" grpId="3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785813"/>
            <a:ext cx="7715250" cy="523875"/>
          </a:xfrm>
        </p:spPr>
        <p:txBody>
          <a:bodyPr>
            <a:sp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FF00"/>
                </a:solidFill>
              </a:rPr>
              <a:t>Perhatikan operasi pengurangan (3) berikut: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ADF72-5847-4330-ABB5-09EE0D1F7B6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643188" y="1428750"/>
            <a:ext cx="62865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Operasi dilakukan digit demi digit mulai dari LSD, dengan catatan: bila angka pengurang lebih besar dari pada angka yang dikurangi (operasi pengurangan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tidak berhasil </a:t>
            </a: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dilakukan), perlu ‘dipinjam’ dari digit yang lebih besar, supaya hasil pengurangan pada digit tersebut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positif (!)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57250" y="6000750"/>
            <a:ext cx="7429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8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Apa yang harus dilakukan ?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28688" y="3298825"/>
            <a:ext cx="785812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prstClr val="black"/>
            </a:outerShdw>
          </a:effectLst>
        </p:spPr>
      </p:cxnSp>
      <p:cxnSp>
        <p:nvCxnSpPr>
          <p:cNvPr id="13" name="Straight Connector 12"/>
          <p:cNvCxnSpPr/>
          <p:nvPr/>
        </p:nvCxnSpPr>
        <p:spPr bwMode="auto">
          <a:xfrm>
            <a:off x="1857375" y="3298825"/>
            <a:ext cx="28575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prstClr val="black"/>
            </a:outerShdw>
          </a:effectLst>
        </p:spPr>
      </p:cxn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285875" y="3367088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285875" y="2084388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1285875" y="2576513"/>
            <a:ext cx="438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9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847725" y="2087563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847725" y="2581275"/>
            <a:ext cx="43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7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1276350" y="3357563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?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1268413" y="1785938"/>
            <a:ext cx="66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(+10)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1347788" y="2143125"/>
            <a:ext cx="4381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13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900113" y="2143125"/>
            <a:ext cx="2857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847725" y="1785938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0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(-1)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847725" y="3357563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0063" y="4143375"/>
            <a:ext cx="8215312" cy="17843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hlink"/>
              </a:buClr>
              <a:buSzPct val="65000"/>
              <a:defRPr/>
            </a:pP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Kesimpulan :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</a:rPr>
              <a:t>Bila ternyata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setelah sampai pada MSD (!) </a:t>
            </a: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</a:rPr>
              <a:t>hasil operasi pengurangan bukan bilangan positif, maka cara ini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tidak dapat </a:t>
            </a: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</a:rPr>
              <a:t>digunakan.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5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3" presetClass="entr" presetSubtype="16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35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3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6000"/>
                            </p:stCondLst>
                            <p:childTnLst>
                              <p:par>
                                <p:cTn id="74" presetID="35" presetClass="emph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mph" presetSubtype="0" repeatCount="2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80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0"/>
                            </p:stCondLst>
                            <p:childTnLst>
                              <p:par>
                                <p:cTn id="88" presetID="35" presetClass="emph" presetSubtype="0" repeatCount="2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mph" presetSubtype="0" repeatCount="2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3000"/>
                            </p:stCondLst>
                            <p:childTnLst>
                              <p:par>
                                <p:cTn id="93" presetID="19" presetClass="entr" presetSubtype="1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7" presetID="19" presetClass="entr" presetSubtype="10" repeatCount="indefinite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7" presetID="53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3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8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3" presetClass="entr" presetSubtype="16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8" grpId="0"/>
      <p:bldP spid="18" grpId="1"/>
      <p:bldP spid="18" grpId="2"/>
      <p:bldP spid="18" grpId="3"/>
      <p:bldP spid="19" grpId="0"/>
      <p:bldP spid="19" grpId="1"/>
      <p:bldP spid="19" grpId="2"/>
      <p:bldP spid="19" grpId="3"/>
      <p:bldP spid="20" grpId="0"/>
      <p:bldP spid="20" grpId="1"/>
      <p:bldP spid="21" grpId="0"/>
      <p:bldP spid="21" grpId="1"/>
      <p:bldP spid="23" grpId="0" build="allAtOnce"/>
      <p:bldP spid="23" grpId="1" build="allAtOnce"/>
      <p:bldP spid="23" grpId="2" build="allAtOnce"/>
      <p:bldP spid="24" grpId="0"/>
      <p:bldP spid="24" grpId="1"/>
      <p:bldP spid="24" grpId="2"/>
      <p:bldP spid="26" grpId="0"/>
      <p:bldP spid="26" grpId="1"/>
      <p:bldP spid="26" grpId="2"/>
      <p:bldP spid="26" grpId="3"/>
      <p:bldP spid="27" grpId="0"/>
      <p:bldP spid="27" grpId="1"/>
      <p:bldP spid="27" grpId="2"/>
      <p:bldP spid="27" grpId="3"/>
      <p:bldP spid="28" grpId="0"/>
      <p:bldP spid="28" grpId="1"/>
      <p:bldP spid="28" grpId="2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6C528-3581-4C6E-AB16-1E2D809A071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714375" y="3714750"/>
            <a:ext cx="7929563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Kesimpulan (3) :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Ternyata pada operasi pengurangan Bilangan Desimal,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sebelum operasi pengurangan dilakukan</a:t>
            </a: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, terlebih dahulu harus diperiksa apakah </a:t>
            </a: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Bilangan Pengurang lebih besar daripada Bilangan yang dikurangi</a:t>
            </a: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, kemudian dipilih cara operasi yang sesuai digit demi digit.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3071813" y="1643063"/>
            <a:ext cx="550068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Bila kedua cara operasi pengurangan sebelumnya tidak dapat digunakan (operasi pengurangan pada MSD tidak menghasilkan menghasilkan bilangan positif), maka .......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>
            <a:off x="1509713" y="2820988"/>
            <a:ext cx="785812" cy="1587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prstClr val="black"/>
            </a:outerShdw>
          </a:effectLst>
        </p:spPr>
      </p:cxnSp>
      <p:cxnSp>
        <p:nvCxnSpPr>
          <p:cNvPr id="78" name="Straight Connector 77"/>
          <p:cNvCxnSpPr/>
          <p:nvPr/>
        </p:nvCxnSpPr>
        <p:spPr bwMode="auto">
          <a:xfrm>
            <a:off x="2438400" y="2824163"/>
            <a:ext cx="285750" cy="15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prstClr val="black"/>
            </a:outerShdw>
          </a:effectLst>
        </p:spPr>
      </p:cxnSp>
      <p:sp>
        <p:nvSpPr>
          <p:cNvPr id="79" name="Rectangle 3"/>
          <p:cNvSpPr txBox="1">
            <a:spLocks noChangeArrowheads="1"/>
          </p:cNvSpPr>
          <p:nvPr/>
        </p:nvSpPr>
        <p:spPr bwMode="auto">
          <a:xfrm>
            <a:off x="1428750" y="2855913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?</a:t>
            </a:r>
          </a:p>
        </p:txBody>
      </p:sp>
      <p:sp>
        <p:nvSpPr>
          <p:cNvPr id="80" name="Rectangle 3"/>
          <p:cNvSpPr txBox="1">
            <a:spLocks noChangeArrowheads="1"/>
          </p:cNvSpPr>
          <p:nvPr/>
        </p:nvSpPr>
        <p:spPr bwMode="auto">
          <a:xfrm>
            <a:off x="1781175" y="1571625"/>
            <a:ext cx="43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81" name="Rectangle 3"/>
          <p:cNvSpPr txBox="1">
            <a:spLocks noChangeArrowheads="1"/>
          </p:cNvSpPr>
          <p:nvPr/>
        </p:nvSpPr>
        <p:spPr bwMode="auto">
          <a:xfrm>
            <a:off x="1781175" y="2144713"/>
            <a:ext cx="438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9</a:t>
            </a: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1781175" y="2859088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?</a:t>
            </a:r>
          </a:p>
        </p:txBody>
      </p:sp>
      <p:sp>
        <p:nvSpPr>
          <p:cNvPr id="83" name="Rectangle 3"/>
          <p:cNvSpPr txBox="1">
            <a:spLocks noChangeArrowheads="1"/>
          </p:cNvSpPr>
          <p:nvPr/>
        </p:nvSpPr>
        <p:spPr bwMode="auto">
          <a:xfrm>
            <a:off x="1781175" y="2141538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84" name="Rectangle 3"/>
          <p:cNvSpPr txBox="1">
            <a:spLocks noChangeArrowheads="1"/>
          </p:cNvSpPr>
          <p:nvPr/>
        </p:nvSpPr>
        <p:spPr bwMode="auto">
          <a:xfrm>
            <a:off x="1781175" y="1573213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9</a:t>
            </a:r>
          </a:p>
        </p:txBody>
      </p:sp>
      <p:sp>
        <p:nvSpPr>
          <p:cNvPr id="85" name="Rectangle 3"/>
          <p:cNvSpPr txBox="1">
            <a:spLocks noChangeArrowheads="1"/>
          </p:cNvSpPr>
          <p:nvPr/>
        </p:nvSpPr>
        <p:spPr bwMode="auto">
          <a:xfrm>
            <a:off x="1427163" y="2141538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</a:t>
            </a:r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 bwMode="auto">
          <a:xfrm>
            <a:off x="1428750" y="1573213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7</a:t>
            </a:r>
          </a:p>
        </p:txBody>
      </p:sp>
      <p:sp>
        <p:nvSpPr>
          <p:cNvPr id="87" name="Rectangle 3"/>
          <p:cNvSpPr txBox="1">
            <a:spLocks noChangeArrowheads="1"/>
          </p:cNvSpPr>
          <p:nvPr/>
        </p:nvSpPr>
        <p:spPr bwMode="auto">
          <a:xfrm>
            <a:off x="1776413" y="2860675"/>
            <a:ext cx="43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6</a:t>
            </a:r>
          </a:p>
        </p:txBody>
      </p:sp>
      <p:sp>
        <p:nvSpPr>
          <p:cNvPr id="88" name="Rectangle 3"/>
          <p:cNvSpPr txBox="1">
            <a:spLocks noChangeArrowheads="1"/>
          </p:cNvSpPr>
          <p:nvPr/>
        </p:nvSpPr>
        <p:spPr bwMode="auto">
          <a:xfrm>
            <a:off x="1423988" y="2860675"/>
            <a:ext cx="43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 bwMode="auto">
          <a:xfrm>
            <a:off x="1781175" y="2855913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6</a:t>
            </a:r>
          </a:p>
        </p:txBody>
      </p:sp>
      <p:sp>
        <p:nvSpPr>
          <p:cNvPr id="90" name="Rectangle 3"/>
          <p:cNvSpPr txBox="1">
            <a:spLocks noChangeArrowheads="1"/>
          </p:cNvSpPr>
          <p:nvPr/>
        </p:nvSpPr>
        <p:spPr bwMode="auto">
          <a:xfrm>
            <a:off x="1428750" y="2859088"/>
            <a:ext cx="438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</a:t>
            </a:r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1071563" y="3176588"/>
            <a:ext cx="285750" cy="15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/>
            </a:outerShdw>
          </a:effectLst>
        </p:spPr>
      </p:cxnSp>
      <p:sp>
        <p:nvSpPr>
          <p:cNvPr id="92" name="Rectangle 3"/>
          <p:cNvSpPr txBox="1">
            <a:spLocks noChangeArrowheads="1"/>
          </p:cNvSpPr>
          <p:nvPr/>
        </p:nvSpPr>
        <p:spPr bwMode="auto">
          <a:xfrm>
            <a:off x="1428750" y="1571625"/>
            <a:ext cx="43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</a:t>
            </a:r>
          </a:p>
        </p:txBody>
      </p:sp>
      <p:sp>
        <p:nvSpPr>
          <p:cNvPr id="93" name="Rectangle 3"/>
          <p:cNvSpPr txBox="1">
            <a:spLocks noChangeArrowheads="1"/>
          </p:cNvSpPr>
          <p:nvPr/>
        </p:nvSpPr>
        <p:spPr bwMode="auto">
          <a:xfrm>
            <a:off x="1428750" y="2139950"/>
            <a:ext cx="438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36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7</a:t>
            </a:r>
          </a:p>
        </p:txBody>
      </p:sp>
      <p:sp>
        <p:nvSpPr>
          <p:cNvPr id="24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785813"/>
            <a:ext cx="7715250" cy="523875"/>
          </a:xfrm>
        </p:spPr>
        <p:txBody>
          <a:bodyPr>
            <a:sp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FF00"/>
                </a:solidFill>
              </a:rPr>
              <a:t>Operasi pengurangan (3)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0023 L 0.00017 -0.0731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0069 L 0.00018 -0.0736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4 L -1.66667E-6 0.0726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0047 L 0.00017 0.0724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9" dur="2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2" dur="2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4" dur="2000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6" dur="20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7245 L 0.00017 -0.00047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7268 L -1.66667E-6 -0.00024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7315 L -1.66667E-6 -0.00069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7315 L 0.00017 -0.00023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000"/>
                            </p:stCondLst>
                            <p:childTnLst>
                              <p:par>
                                <p:cTn id="145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2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2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6000"/>
                            </p:stCondLst>
                            <p:childTnLst>
                              <p:par>
                                <p:cTn id="1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5" grpId="0"/>
      <p:bldP spid="79" grpId="0" build="allAtOnce"/>
      <p:bldP spid="80" grpId="0"/>
      <p:bldP spid="80" grpId="1"/>
      <p:bldP spid="80" grpId="2"/>
      <p:bldP spid="80" grpId="3"/>
      <p:bldP spid="81" grpId="0"/>
      <p:bldP spid="81" grpId="1"/>
      <p:bldP spid="81" grpId="2"/>
      <p:bldP spid="81" grpId="3"/>
      <p:bldP spid="82" grpId="0" build="allAtOnce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 build="allAtOnce"/>
      <p:bldP spid="88" grpId="0" build="allAtOnce"/>
      <p:bldP spid="89" grpId="0"/>
      <p:bldP spid="90" grpId="0"/>
      <p:bldP spid="92" grpId="0"/>
      <p:bldP spid="92" grpId="1"/>
      <p:bldP spid="92" grpId="2"/>
      <p:bldP spid="92" grpId="3"/>
      <p:bldP spid="93" grpId="0"/>
      <p:bldP spid="93" grpId="1"/>
      <p:bldP spid="93" grpId="2"/>
      <p:bldP spid="93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976954"/>
            <a:ext cx="3000396" cy="523220"/>
          </a:xfrm>
        </p:spPr>
        <p:txBody>
          <a:bodyPr wrap="square">
            <a:sp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FFFF00"/>
                </a:solidFill>
              </a:rPr>
              <a:t>Kesimpulan 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8609F-EE0E-4197-A6A7-606946F2B1A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500063" y="1785926"/>
            <a:ext cx="80010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Pada operasi pengurangan Bilangan Desimal, tidak ada metoda yang bisa digunakan untuk semua kemungkinan bentuk bilangan pengurang ataupun yang dikurangi. 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</a:rPr>
              <a:t>Pada operasi pengurangan Bilangan (Biner) pada mesin Digital, </a:t>
            </a:r>
            <a:r>
              <a:rPr lang="en-US" sz="2400" kern="0">
                <a:effectLst>
                  <a:outerShdw blurRad="38100" dist="50800" dir="2700000" algn="tl">
                    <a:srgbClr val="000000"/>
                  </a:outerShdw>
                </a:effectLst>
                <a:latin typeface="+mn-lt"/>
              </a:rPr>
              <a:t>hal ini tidak boleh terjadi, karena selain harus tersedia 3 buah mesin, harus dimungkinkan juga untuk operasi pengurangan pada bilangan secara serial.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5813" y="4786301"/>
            <a:ext cx="735806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n-US" sz="2400" kern="0">
                <a:solidFill>
                  <a:srgbClr val="FFFF00"/>
                </a:solidFill>
                <a:effectLst>
                  <a:outerShdw blurRad="38100" dist="50800" dir="2700000" algn="tl">
                    <a:srgbClr val="000000"/>
                  </a:outerShdw>
                </a:effectLst>
              </a:rPr>
              <a:t>Untuk itu dibutuhkan adanya representasi Bilangan Negatif pada Bilangan Biner yang hanya mempunyai 2 buah lambang 0 &amp;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35" grpId="0"/>
      <p:bldP spid="26" grpId="0"/>
    </p:bldLst>
  </p:timing>
</p:sld>
</file>

<file path=ppt/theme/theme1.xml><?xml version="1.0" encoding="utf-8"?>
<a:theme xmlns:a="http://schemas.openxmlformats.org/drawingml/2006/main" name="P04 BKR - K-MAP 1.1 new (60)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Teknik Digital</Template>
  <TotalTime>29936</TotalTime>
  <Words>1458</Words>
  <Application>Microsoft Office PowerPoint</Application>
  <PresentationFormat>On-screen Show (4:3)</PresentationFormat>
  <Paragraphs>380</Paragraphs>
  <Slides>26</Slides>
  <Notes>1</Notes>
  <HiddenSlides>3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P04 BKR - K-MAP 1.1 new (60)</vt:lpstr>
      <vt:lpstr>Visio</vt:lpstr>
      <vt:lpstr>Aritmatika Bilangan Biner</vt:lpstr>
      <vt:lpstr>Operasi Penjumlahan  pada Sistem Bilangan Biner</vt:lpstr>
      <vt:lpstr>Operasi Penjumlahan pada Sistem Bilangan Biner</vt:lpstr>
      <vt:lpstr>Operasi Pengurangan pada Sistem Bilangan Biner</vt:lpstr>
      <vt:lpstr>Operasi Pengurangan pada Sistem Bilangan Biner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Penjumlahan &amp; Pengurangan Bilangan BCD</vt:lpstr>
      <vt:lpstr>Penjumlahan &amp; Pengurangan Bilangan BCD</vt:lpstr>
      <vt:lpstr>Penjumlahan &amp; Pengurangan Bilangan BCD</vt:lpstr>
      <vt:lpstr>Penjumlahan &amp; Pengurangan Bilangan Biner (3)</vt:lpstr>
      <vt:lpstr>Penjumlahan &amp; Pengurangan Bilangan Biner (4)</vt:lpstr>
      <vt:lpstr>Penjumlahan &amp; Pengurangan Bilangan Biner (5)</vt:lpstr>
      <vt:lpstr>Slide 26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Jawaban Soal-soal Latihan K-Map  Bambang Krisnarno</dc:title>
  <dc:creator>Bambang Krisnarno</dc:creator>
  <cp:lastModifiedBy>ismail - [2010]</cp:lastModifiedBy>
  <cp:revision>922</cp:revision>
  <dcterms:created xsi:type="dcterms:W3CDTF">2007-02-20T06:40:18Z</dcterms:created>
  <dcterms:modified xsi:type="dcterms:W3CDTF">2013-12-13T00:25:57Z</dcterms:modified>
</cp:coreProperties>
</file>