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4" r:id="rId3"/>
    <p:sldId id="291" r:id="rId4"/>
    <p:sldId id="328" r:id="rId5"/>
    <p:sldId id="329" r:id="rId6"/>
    <p:sldId id="331" r:id="rId7"/>
    <p:sldId id="330" r:id="rId8"/>
    <p:sldId id="332" r:id="rId9"/>
    <p:sldId id="333" r:id="rId10"/>
    <p:sldId id="336" r:id="rId11"/>
    <p:sldId id="335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290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3366FF"/>
    <a:srgbClr val="000058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491" autoAdjust="0"/>
    <p:restoredTop sz="94652" autoAdjust="0"/>
  </p:normalViewPr>
  <p:slideViewPr>
    <p:cSldViewPr>
      <p:cViewPr varScale="1">
        <p:scale>
          <a:sx n="48" d="100"/>
          <a:sy n="48" d="100"/>
        </p:scale>
        <p:origin x="-8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A1491-A1AD-4BA5-866A-0844CA953F5E}" type="datetimeFigureOut">
              <a:rPr lang="en-MY" smtClean="0"/>
              <a:pPr/>
              <a:t>14/12/2013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470D5-DB66-4136-A7A1-0E673F54C2D7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BA45E-F764-4EB4-825E-13DDDE7603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737C-EE2F-4935-98F5-8A3C31CFBC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158F8-065F-40D9-A15B-1BB5423347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82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0" y="685800"/>
            <a:ext cx="10287000" cy="5791200"/>
          </a:xfrm>
          <a:prstGeom prst="rect">
            <a:avLst/>
          </a:prstGeom>
          <a:solidFill>
            <a:schemeClr val="accent3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82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0" y="685800"/>
            <a:ext cx="10287000" cy="5791200"/>
          </a:xfrm>
          <a:prstGeom prst="rect">
            <a:avLst/>
          </a:prstGeom>
          <a:solidFill>
            <a:schemeClr val="accent3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82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0" y="685800"/>
            <a:ext cx="10287000" cy="5791200"/>
          </a:xfrm>
          <a:prstGeom prst="rect">
            <a:avLst/>
          </a:prstGeom>
          <a:solidFill>
            <a:schemeClr val="accent3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82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0" y="685800"/>
            <a:ext cx="10287000" cy="5791200"/>
          </a:xfrm>
          <a:prstGeom prst="rect">
            <a:avLst/>
          </a:prstGeom>
          <a:solidFill>
            <a:schemeClr val="accent3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82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0" y="685800"/>
            <a:ext cx="10287000" cy="5791200"/>
          </a:xfrm>
          <a:prstGeom prst="rect">
            <a:avLst/>
          </a:prstGeom>
          <a:solidFill>
            <a:schemeClr val="accent3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82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0" y="685800"/>
            <a:ext cx="10287000" cy="5791200"/>
          </a:xfrm>
          <a:prstGeom prst="rect">
            <a:avLst/>
          </a:prstGeom>
          <a:solidFill>
            <a:schemeClr val="accent3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82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0" y="685800"/>
            <a:ext cx="10287000" cy="5791200"/>
          </a:xfrm>
          <a:prstGeom prst="rect">
            <a:avLst/>
          </a:prstGeom>
          <a:solidFill>
            <a:schemeClr val="accent3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82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0" y="685800"/>
            <a:ext cx="10287000" cy="5791200"/>
          </a:xfrm>
          <a:prstGeom prst="rect">
            <a:avLst/>
          </a:prstGeom>
          <a:solidFill>
            <a:schemeClr val="accent3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5158A-1EAA-4948-95E2-B591459CBA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82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0" y="685800"/>
            <a:ext cx="10287000" cy="5791200"/>
          </a:xfrm>
          <a:prstGeom prst="rect">
            <a:avLst/>
          </a:prstGeom>
          <a:solidFill>
            <a:schemeClr val="accent3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4E8C2-717C-4BEC-9769-645BC14354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6A169-BFEA-4C26-B725-9FC7616737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FE928-782A-428E-AF5C-B6D1A28E606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A514A-7312-465A-9D22-F45A457582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5C9D0-CC61-44F1-99E3-F9333E0020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CC672-E5F1-4AEC-8C42-2E64F97C41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9A3F-9EDE-405E-A034-BB21E37CDD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D9915BC-8C9E-42E0-8231-D9A6267673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79513" y="4365625"/>
            <a:ext cx="8640638" cy="1079500"/>
          </a:xfrm>
          <a:noFill/>
        </p:spPr>
        <p:txBody>
          <a:bodyPr/>
          <a:lstStyle/>
          <a:p>
            <a:pPr algn="l" eaLnBrk="1" hangingPunct="1"/>
            <a:r>
              <a:rPr lang="es-UY" sz="2800" b="1" dirty="0" err="1" smtClean="0">
                <a:solidFill>
                  <a:schemeClr val="bg1"/>
                </a:solidFill>
              </a:rPr>
              <a:t>Elektronika</a:t>
            </a:r>
            <a:r>
              <a:rPr lang="es-UY" sz="2800" b="1" dirty="0" smtClean="0">
                <a:solidFill>
                  <a:schemeClr val="bg1"/>
                </a:solidFill>
              </a:rPr>
              <a:t> dan </a:t>
            </a:r>
            <a:r>
              <a:rPr lang="es-UY" sz="2800" b="1" dirty="0" err="1" smtClean="0">
                <a:solidFill>
                  <a:schemeClr val="bg1"/>
                </a:solidFill>
              </a:rPr>
              <a:t>Instrumentasi</a:t>
            </a:r>
            <a:r>
              <a:rPr lang="es-UY" sz="2800" b="1" dirty="0" smtClean="0">
                <a:solidFill>
                  <a:schemeClr val="bg1"/>
                </a:solidFill>
              </a:rPr>
              <a:t>:</a:t>
            </a:r>
            <a:br>
              <a:rPr lang="es-UY" sz="2800" b="1" dirty="0" smtClean="0">
                <a:solidFill>
                  <a:schemeClr val="bg1"/>
                </a:solidFill>
              </a:rPr>
            </a:br>
            <a:r>
              <a:rPr lang="es-UY" sz="3600" b="1" dirty="0" err="1" smtClean="0">
                <a:solidFill>
                  <a:schemeClr val="bg1"/>
                </a:solidFill>
              </a:rPr>
              <a:t>Elektronika</a:t>
            </a:r>
            <a:r>
              <a:rPr lang="es-UY" sz="3600" b="1" dirty="0" smtClean="0">
                <a:solidFill>
                  <a:schemeClr val="bg1"/>
                </a:solidFill>
              </a:rPr>
              <a:t> Digital 3 – </a:t>
            </a:r>
            <a:br>
              <a:rPr lang="es-UY" sz="3600" b="1" dirty="0" smtClean="0">
                <a:solidFill>
                  <a:schemeClr val="bg1"/>
                </a:solidFill>
              </a:rPr>
            </a:br>
            <a:r>
              <a:rPr lang="es-UY" sz="3600" b="1" dirty="0" err="1" smtClean="0">
                <a:solidFill>
                  <a:schemeClr val="bg1"/>
                </a:solidFill>
              </a:rPr>
              <a:t>Enkoder</a:t>
            </a:r>
            <a:r>
              <a:rPr lang="es-UY" sz="3600" b="1" dirty="0" smtClean="0">
                <a:solidFill>
                  <a:schemeClr val="bg1"/>
                </a:solidFill>
              </a:rPr>
              <a:t>, </a:t>
            </a:r>
            <a:r>
              <a:rPr lang="es-UY" sz="3600" b="1" dirty="0" err="1" smtClean="0">
                <a:solidFill>
                  <a:schemeClr val="bg1"/>
                </a:solidFill>
              </a:rPr>
              <a:t>Dekoder</a:t>
            </a:r>
            <a:r>
              <a:rPr lang="es-UY" sz="3600" b="1" dirty="0" smtClean="0">
                <a:solidFill>
                  <a:schemeClr val="bg1"/>
                </a:solidFill>
              </a:rPr>
              <a:t>, 7 </a:t>
            </a:r>
            <a:r>
              <a:rPr lang="es-UY" sz="3600" b="1" dirty="0" err="1" smtClean="0">
                <a:solidFill>
                  <a:schemeClr val="bg1"/>
                </a:solidFill>
              </a:rPr>
              <a:t>segment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119"/>
          <p:cNvSpPr>
            <a:spLocks noChangeArrowheads="1"/>
          </p:cNvSpPr>
          <p:nvPr/>
        </p:nvSpPr>
        <p:spPr bwMode="auto">
          <a:xfrm>
            <a:off x="323528" y="5805264"/>
            <a:ext cx="33845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UY" b="1" dirty="0" err="1" smtClean="0">
                <a:solidFill>
                  <a:schemeClr val="bg1"/>
                </a:solidFill>
              </a:rPr>
              <a:t>Dari</a:t>
            </a:r>
            <a:r>
              <a:rPr lang="es-UY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UY" b="1" dirty="0" smtClean="0">
                <a:solidFill>
                  <a:schemeClr val="bg1"/>
                </a:solidFill>
              </a:rPr>
              <a:t>Dimas </a:t>
            </a:r>
            <a:r>
              <a:rPr lang="es-UY" b="1" dirty="0" err="1">
                <a:solidFill>
                  <a:schemeClr val="bg1"/>
                </a:solidFill>
              </a:rPr>
              <a:t>Firmanda</a:t>
            </a:r>
            <a:r>
              <a:rPr lang="es-UY" b="1" dirty="0">
                <a:solidFill>
                  <a:schemeClr val="bg1"/>
                </a:solidFill>
              </a:rPr>
              <a:t> Al Riza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Enkoder</a:t>
            </a:r>
            <a:r>
              <a:rPr lang="en-US" dirty="0" smtClean="0"/>
              <a:t> Binary</a:t>
            </a:r>
            <a:endParaRPr lang="en-MY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798362" cy="457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610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n-US" sz="3600" b="1" dirty="0">
                <a:solidFill>
                  <a:srgbClr val="0000CC"/>
                </a:solidFill>
                <a:effectLst/>
              </a:rPr>
              <a:t>ELECTRONIC ENCODER </a:t>
            </a:r>
            <a:r>
              <a:rPr kumimoji="1" lang="en-US" sz="3600" b="1" dirty="0" smtClean="0">
                <a:solidFill>
                  <a:srgbClr val="0000CC"/>
                </a:solidFill>
                <a:effectLst/>
              </a:rPr>
              <a:t>- </a:t>
            </a:r>
            <a:r>
              <a:rPr kumimoji="1" lang="en-US" sz="3600" b="1" dirty="0">
                <a:solidFill>
                  <a:srgbClr val="0000CC"/>
                </a:solidFill>
                <a:effectLst/>
              </a:rPr>
              <a:t>DECIMAL TO </a:t>
            </a:r>
            <a:r>
              <a:rPr kumimoji="1" lang="en-US" sz="4400" b="1" dirty="0">
                <a:solidFill>
                  <a:srgbClr val="0000CC"/>
                </a:solidFill>
                <a:effectLst/>
              </a:rPr>
              <a:t>BCD</a:t>
            </a:r>
            <a:endParaRPr kumimoji="1" lang="en-US" sz="3600" b="1" dirty="0">
              <a:solidFill>
                <a:srgbClr val="0000CC"/>
              </a:solidFill>
              <a:effectLst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90600" y="2330450"/>
            <a:ext cx="1600200" cy="2133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00200" y="3930650"/>
            <a:ext cx="381000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57400" y="3473450"/>
            <a:ext cx="381000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00200" y="3473450"/>
            <a:ext cx="381000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3000" y="3473450"/>
            <a:ext cx="381000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057400" y="3016250"/>
            <a:ext cx="381000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00200" y="3016250"/>
            <a:ext cx="381000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143000" y="3016250"/>
            <a:ext cx="381000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057400" y="2559050"/>
            <a:ext cx="381000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600200" y="2559050"/>
            <a:ext cx="381000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143000" y="2559050"/>
            <a:ext cx="381000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600200" y="3930650"/>
            <a:ext cx="381000" cy="38100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n-US" sz="2000">
                <a:solidFill>
                  <a:srgbClr val="000000"/>
                </a:solidFill>
                <a:effectLst/>
                <a:latin typeface="Tahoma" pitchFamily="34" charset="0"/>
              </a:rPr>
              <a:t>0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6310313" y="2787650"/>
            <a:ext cx="852487" cy="73342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886200" y="2482850"/>
            <a:ext cx="1143000" cy="1828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n-US" sz="1600" b="1">
                <a:solidFill>
                  <a:srgbClr val="0000CC"/>
                </a:solidFill>
                <a:effectLst/>
                <a:latin typeface="Tahoma" pitchFamily="34" charset="0"/>
              </a:rPr>
              <a:t>Decimal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n-US" sz="1600" b="1">
                <a:solidFill>
                  <a:srgbClr val="0000CC"/>
                </a:solidFill>
                <a:effectLst/>
                <a:latin typeface="Tahoma" pitchFamily="34" charset="0"/>
              </a:rPr>
              <a:t>to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n-US" sz="1600" b="1">
                <a:solidFill>
                  <a:srgbClr val="0000CC"/>
                </a:solidFill>
                <a:effectLst/>
                <a:latin typeface="Tahoma" pitchFamily="34" charset="0"/>
              </a:rPr>
              <a:t>BCD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n-US" sz="1600" b="1">
                <a:solidFill>
                  <a:srgbClr val="0000CC"/>
                </a:solidFill>
                <a:effectLst/>
                <a:latin typeface="Tahoma" pitchFamily="34" charset="0"/>
              </a:rPr>
              <a:t>Encoder</a:t>
            </a:r>
            <a:endParaRPr kumimoji="1" lang="en-US" sz="1800"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757488" y="3168650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5195888" y="3168650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6096000" y="1949450"/>
            <a:ext cx="16764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endParaRPr kumimoji="1" lang="en-US" sz="2800"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184900" y="1447800"/>
            <a:ext cx="1501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n-US" sz="1800" b="1">
                <a:solidFill>
                  <a:srgbClr val="CC0000"/>
                </a:solidFill>
                <a:effectLst/>
                <a:latin typeface="Tahoma" pitchFamily="34" charset="0"/>
              </a:rPr>
              <a:t>BCD output</a:t>
            </a:r>
            <a:endParaRPr kumimoji="1" lang="en-US" sz="1600" b="1">
              <a:solidFill>
                <a:srgbClr val="CC0000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931863" y="1828800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n-US" sz="1800" b="1">
                <a:solidFill>
                  <a:srgbClr val="CC0000"/>
                </a:solidFill>
                <a:effectLst/>
                <a:latin typeface="Tahoma" pitchFamily="34" charset="0"/>
              </a:rPr>
              <a:t>Decimal input</a:t>
            </a:r>
            <a:endParaRPr kumimoji="1" lang="en-US" sz="1800">
              <a:effectLst/>
              <a:latin typeface="Tahoma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6096000" y="1949450"/>
            <a:ext cx="16764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n-US" sz="2800">
                <a:solidFill>
                  <a:srgbClr val="FF0000"/>
                </a:solidFill>
                <a:effectLst/>
                <a:latin typeface="Tahoma" pitchFamily="34" charset="0"/>
              </a:rPr>
              <a:t>0 0 0 0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600200" y="3016250"/>
            <a:ext cx="381000" cy="38100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n-US" sz="2000">
                <a:solidFill>
                  <a:srgbClr val="000000"/>
                </a:solidFill>
                <a:effectLst/>
                <a:latin typeface="Tahoma" pitchFamily="34" charset="0"/>
              </a:rPr>
              <a:t>5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600200" y="3930650"/>
            <a:ext cx="381000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096000" y="1949450"/>
            <a:ext cx="16764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n-US" sz="2800">
                <a:solidFill>
                  <a:srgbClr val="FF0000"/>
                </a:solidFill>
                <a:effectLst/>
                <a:latin typeface="Tahoma" pitchFamily="34" charset="0"/>
              </a:rPr>
              <a:t>0 1 0 1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1600200" y="3019425"/>
            <a:ext cx="381000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143000" y="2590800"/>
            <a:ext cx="381000" cy="38100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n-US" sz="2000">
                <a:solidFill>
                  <a:srgbClr val="000000"/>
                </a:solidFill>
                <a:effectLst/>
                <a:latin typeface="Tahoma" pitchFamily="34" charset="0"/>
              </a:rPr>
              <a:t>7</a:t>
            </a: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6096000" y="1981200"/>
            <a:ext cx="16764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n-US" sz="2800">
                <a:solidFill>
                  <a:srgbClr val="FF0000"/>
                </a:solidFill>
                <a:effectLst/>
                <a:latin typeface="Tahoma" pitchFamily="34" charset="0"/>
              </a:rPr>
              <a:t>0 1 1 1</a:t>
            </a:r>
          </a:p>
        </p:txBody>
      </p: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1143000" y="2590800"/>
            <a:ext cx="1295400" cy="1295400"/>
            <a:chOff x="720" y="1632"/>
            <a:chExt cx="816" cy="816"/>
          </a:xfrm>
        </p:grpSpPr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296" y="2208"/>
              <a:ext cx="240" cy="240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n-US" sz="2000">
                  <a:solidFill>
                    <a:srgbClr val="000000"/>
                  </a:solidFill>
                  <a:effectLst/>
                  <a:latin typeface="Tahoma" pitchFamily="34" charset="0"/>
                </a:rPr>
                <a:t>3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720" y="1632"/>
              <a:ext cx="240" cy="24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6096000" y="1981200"/>
            <a:ext cx="16764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n-US" sz="2800">
                <a:solidFill>
                  <a:srgbClr val="FF0000"/>
                </a:solidFill>
                <a:effectLst/>
                <a:latin typeface="Tahoma" pitchFamily="34" charset="0"/>
              </a:rPr>
              <a:t>0 0 1 1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911225" y="4800600"/>
            <a:ext cx="70135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000CC"/>
              </a:buClr>
              <a:buFontTx/>
              <a:buChar char="•"/>
            </a:pPr>
            <a:r>
              <a:rPr kumimoji="1" lang="en-US" sz="3200" b="1">
                <a:solidFill>
                  <a:srgbClr val="CC0000"/>
                </a:solidFill>
                <a:effectLst/>
              </a:rPr>
              <a:t>Encoders are available in IC form.</a:t>
            </a:r>
          </a:p>
          <a:p>
            <a:pPr marL="285750" indent="-285750">
              <a:spcBef>
                <a:spcPct val="20000"/>
              </a:spcBef>
              <a:buClr>
                <a:srgbClr val="0000CC"/>
              </a:buClr>
              <a:buFontTx/>
              <a:buChar char="•"/>
            </a:pPr>
            <a:r>
              <a:rPr kumimoji="1" lang="en-US" sz="3200" b="1">
                <a:solidFill>
                  <a:srgbClr val="CC0000"/>
                </a:solidFill>
                <a:effectLst/>
              </a:rPr>
              <a:t>This encoder translates from decimal input to BCD output.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24" grpId="0" animBg="1" autoUpdateAnimBg="0"/>
      <p:bldP spid="25" grpId="0" animBg="1" autoUpdateAnimBg="0"/>
      <p:bldP spid="26" grpId="0" animBg="1"/>
      <p:bldP spid="27" grpId="0" animBg="1" autoUpdateAnimBg="0"/>
      <p:bldP spid="28" grpId="0" animBg="1"/>
      <p:bldP spid="29" grpId="0" animBg="1" autoUpdateAnimBg="0"/>
      <p:bldP spid="30" grpId="0" animBg="1" autoUpdateAnimBg="0"/>
      <p:bldP spid="34" grpId="0" animBg="1" autoUpdateAnimBg="0"/>
      <p:bldP spid="35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85 fig 9-14"/>
          <p:cNvPicPr>
            <a:picLocks noChangeAspect="1" noChangeArrowheads="1"/>
          </p:cNvPicPr>
          <p:nvPr/>
        </p:nvPicPr>
        <p:blipFill>
          <a:blip r:embed="rId2" cstate="print"/>
          <a:srcRect t="61765" b="9477"/>
          <a:stretch>
            <a:fillRect/>
          </a:stretch>
        </p:blipFill>
        <p:spPr bwMode="auto">
          <a:xfrm flipV="1">
            <a:off x="0" y="1772815"/>
            <a:ext cx="9144000" cy="3684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371600" y="762000"/>
            <a:ext cx="6359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10 line to 4 line Encoder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7724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3" name="Rectangle 1027"/>
          <p:cNvSpPr>
            <a:spLocks noChangeArrowheads="1"/>
          </p:cNvSpPr>
          <p:nvPr/>
        </p:nvSpPr>
        <p:spPr bwMode="auto">
          <a:xfrm>
            <a:off x="1565275" y="593725"/>
            <a:ext cx="6359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10 line to 4 line Encoder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63880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371600" y="533400"/>
            <a:ext cx="6407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4 line to 10 line Decoder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400800" y="2057400"/>
            <a:ext cx="12954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 rot="5400000">
            <a:off x="6239668" y="2713832"/>
            <a:ext cx="836613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6629400" y="4006850"/>
            <a:ext cx="836613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 rot="5400000">
            <a:off x="6239668" y="3628232"/>
            <a:ext cx="836613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 rot="-5400000">
            <a:off x="7027069" y="3629819"/>
            <a:ext cx="836612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 rot="-5400000">
            <a:off x="7027068" y="2713832"/>
            <a:ext cx="836613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 flipV="1">
            <a:off x="6629400" y="2336800"/>
            <a:ext cx="836613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6630988" y="3162300"/>
            <a:ext cx="827087" cy="141288"/>
          </a:xfrm>
          <a:custGeom>
            <a:avLst/>
            <a:gdLst/>
            <a:ahLst/>
            <a:cxnLst>
              <a:cxn ang="0">
                <a:pos x="43" y="89"/>
              </a:cxn>
              <a:cxn ang="0">
                <a:pos x="479" y="88"/>
              </a:cxn>
              <a:cxn ang="0">
                <a:pos x="521" y="44"/>
              </a:cxn>
              <a:cxn ang="0">
                <a:pos x="478" y="1"/>
              </a:cxn>
              <a:cxn ang="0">
                <a:pos x="43" y="0"/>
              </a:cxn>
              <a:cxn ang="0">
                <a:pos x="0" y="44"/>
              </a:cxn>
              <a:cxn ang="0">
                <a:pos x="43" y="89"/>
              </a:cxn>
            </a:cxnLst>
            <a:rect l="0" t="0" r="r" b="b"/>
            <a:pathLst>
              <a:path w="521" h="89">
                <a:moveTo>
                  <a:pt x="43" y="89"/>
                </a:moveTo>
                <a:lnTo>
                  <a:pt x="479" y="88"/>
                </a:lnTo>
                <a:lnTo>
                  <a:pt x="521" y="44"/>
                </a:lnTo>
                <a:lnTo>
                  <a:pt x="478" y="1"/>
                </a:lnTo>
                <a:lnTo>
                  <a:pt x="43" y="0"/>
                </a:lnTo>
                <a:lnTo>
                  <a:pt x="0" y="44"/>
                </a:lnTo>
                <a:lnTo>
                  <a:pt x="43" y="8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86400" y="2209800"/>
            <a:ext cx="914400" cy="1981200"/>
            <a:chOff x="1008" y="816"/>
            <a:chExt cx="576" cy="1248"/>
          </a:xfrm>
        </p:grpSpPr>
        <p:grpSp>
          <p:nvGrpSpPr>
            <p:cNvPr id="3" name="Group 11"/>
            <p:cNvGrpSpPr>
              <a:grpSpLocks noChangeAspect="1"/>
            </p:cNvGrpSpPr>
            <p:nvPr/>
          </p:nvGrpSpPr>
          <p:grpSpPr bwMode="auto">
            <a:xfrm rot="-5400000">
              <a:off x="1233" y="712"/>
              <a:ext cx="104" cy="311"/>
              <a:chOff x="2000" y="1771"/>
              <a:chExt cx="208" cy="620"/>
            </a:xfrm>
          </p:grpSpPr>
          <p:sp>
            <p:nvSpPr>
              <p:cNvPr id="22540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2001" y="1925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1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2001" y="213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2" name="Line 14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2028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3" name="Line 15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2232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4" name="Line 16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182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5" name="Freeform 17"/>
              <p:cNvSpPr>
                <a:spLocks noChangeAspect="1"/>
              </p:cNvSpPr>
              <p:nvPr/>
            </p:nvSpPr>
            <p:spPr bwMode="auto">
              <a:xfrm flipH="1">
                <a:off x="2101" y="2336"/>
                <a:ext cx="107" cy="55"/>
              </a:xfrm>
              <a:custGeom>
                <a:avLst/>
                <a:gdLst/>
                <a:ahLst/>
                <a:cxnLst>
                  <a:cxn ang="0">
                    <a:pos x="131" y="68"/>
                  </a:cxn>
                  <a:cxn ang="0">
                    <a:pos x="0" y="0"/>
                  </a:cxn>
                </a:cxnLst>
                <a:rect l="0" t="0" r="r" b="b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6" name="Freeform 18"/>
              <p:cNvSpPr>
                <a:spLocks noChangeAspect="1"/>
              </p:cNvSpPr>
              <p:nvPr/>
            </p:nvSpPr>
            <p:spPr bwMode="auto">
              <a:xfrm flipH="1">
                <a:off x="2000" y="1771"/>
                <a:ext cx="100" cy="50"/>
              </a:xfrm>
              <a:custGeom>
                <a:avLst/>
                <a:gdLst/>
                <a:ahLst/>
                <a:cxnLst>
                  <a:cxn ang="0">
                    <a:pos x="131" y="68"/>
                  </a:cxn>
                  <a:cxn ang="0">
                    <a:pos x="0" y="0"/>
                  </a:cxn>
                </a:cxnLst>
                <a:rect l="0" t="0" r="r" b="b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9"/>
            <p:cNvGrpSpPr>
              <a:grpSpLocks noChangeAspect="1"/>
            </p:cNvGrpSpPr>
            <p:nvPr/>
          </p:nvGrpSpPr>
          <p:grpSpPr bwMode="auto">
            <a:xfrm rot="-5400000">
              <a:off x="1233" y="904"/>
              <a:ext cx="104" cy="311"/>
              <a:chOff x="2000" y="1771"/>
              <a:chExt cx="208" cy="620"/>
            </a:xfrm>
          </p:grpSpPr>
          <p:sp>
            <p:nvSpPr>
              <p:cNvPr id="22548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2001" y="1925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9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2001" y="213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0" name="Line 22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2028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1" name="Line 23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2232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2" name="Line 24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182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3" name="Freeform 25"/>
              <p:cNvSpPr>
                <a:spLocks noChangeAspect="1"/>
              </p:cNvSpPr>
              <p:nvPr/>
            </p:nvSpPr>
            <p:spPr bwMode="auto">
              <a:xfrm flipH="1">
                <a:off x="2101" y="2336"/>
                <a:ext cx="107" cy="55"/>
              </a:xfrm>
              <a:custGeom>
                <a:avLst/>
                <a:gdLst/>
                <a:ahLst/>
                <a:cxnLst>
                  <a:cxn ang="0">
                    <a:pos x="131" y="68"/>
                  </a:cxn>
                  <a:cxn ang="0">
                    <a:pos x="0" y="0"/>
                  </a:cxn>
                </a:cxnLst>
                <a:rect l="0" t="0" r="r" b="b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4" name="Freeform 26"/>
              <p:cNvSpPr>
                <a:spLocks noChangeAspect="1"/>
              </p:cNvSpPr>
              <p:nvPr/>
            </p:nvSpPr>
            <p:spPr bwMode="auto">
              <a:xfrm flipH="1">
                <a:off x="2000" y="1771"/>
                <a:ext cx="100" cy="50"/>
              </a:xfrm>
              <a:custGeom>
                <a:avLst/>
                <a:gdLst/>
                <a:ahLst/>
                <a:cxnLst>
                  <a:cxn ang="0">
                    <a:pos x="131" y="68"/>
                  </a:cxn>
                  <a:cxn ang="0">
                    <a:pos x="0" y="0"/>
                  </a:cxn>
                </a:cxnLst>
                <a:rect l="0" t="0" r="r" b="b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7"/>
            <p:cNvGrpSpPr>
              <a:grpSpLocks noChangeAspect="1"/>
            </p:cNvGrpSpPr>
            <p:nvPr/>
          </p:nvGrpSpPr>
          <p:grpSpPr bwMode="auto">
            <a:xfrm rot="-5400000">
              <a:off x="1256" y="1096"/>
              <a:ext cx="104" cy="311"/>
              <a:chOff x="2000" y="1771"/>
              <a:chExt cx="208" cy="620"/>
            </a:xfrm>
          </p:grpSpPr>
          <p:sp>
            <p:nvSpPr>
              <p:cNvPr id="22556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2001" y="1925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7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2001" y="213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8" name="Line 30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2028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9" name="Line 31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2232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0" name="Line 32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182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1" name="Freeform 33"/>
              <p:cNvSpPr>
                <a:spLocks noChangeAspect="1"/>
              </p:cNvSpPr>
              <p:nvPr/>
            </p:nvSpPr>
            <p:spPr bwMode="auto">
              <a:xfrm flipH="1">
                <a:off x="2101" y="2336"/>
                <a:ext cx="107" cy="55"/>
              </a:xfrm>
              <a:custGeom>
                <a:avLst/>
                <a:gdLst/>
                <a:ahLst/>
                <a:cxnLst>
                  <a:cxn ang="0">
                    <a:pos x="131" y="68"/>
                  </a:cxn>
                  <a:cxn ang="0">
                    <a:pos x="0" y="0"/>
                  </a:cxn>
                </a:cxnLst>
                <a:rect l="0" t="0" r="r" b="b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2" name="Freeform 34"/>
              <p:cNvSpPr>
                <a:spLocks noChangeAspect="1"/>
              </p:cNvSpPr>
              <p:nvPr/>
            </p:nvSpPr>
            <p:spPr bwMode="auto">
              <a:xfrm flipH="1">
                <a:off x="2000" y="1771"/>
                <a:ext cx="100" cy="50"/>
              </a:xfrm>
              <a:custGeom>
                <a:avLst/>
                <a:gdLst/>
                <a:ahLst/>
                <a:cxnLst>
                  <a:cxn ang="0">
                    <a:pos x="131" y="68"/>
                  </a:cxn>
                  <a:cxn ang="0">
                    <a:pos x="0" y="0"/>
                  </a:cxn>
                </a:cxnLst>
                <a:rect l="0" t="0" r="r" b="b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5"/>
            <p:cNvGrpSpPr>
              <a:grpSpLocks noChangeAspect="1"/>
            </p:cNvGrpSpPr>
            <p:nvPr/>
          </p:nvGrpSpPr>
          <p:grpSpPr bwMode="auto">
            <a:xfrm rot="-5400000">
              <a:off x="1233" y="1280"/>
              <a:ext cx="104" cy="311"/>
              <a:chOff x="2000" y="1771"/>
              <a:chExt cx="208" cy="620"/>
            </a:xfrm>
          </p:grpSpPr>
          <p:sp>
            <p:nvSpPr>
              <p:cNvPr id="22564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2001" y="1925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5" name="Line 37"/>
              <p:cNvSpPr>
                <a:spLocks noChangeAspect="1" noChangeShapeType="1"/>
              </p:cNvSpPr>
              <p:nvPr/>
            </p:nvSpPr>
            <p:spPr bwMode="auto">
              <a:xfrm flipV="1">
                <a:off x="2001" y="213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6" name="Line 38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2028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7" name="Line 39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2232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8" name="Line 40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182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9" name="Freeform 41"/>
              <p:cNvSpPr>
                <a:spLocks noChangeAspect="1"/>
              </p:cNvSpPr>
              <p:nvPr/>
            </p:nvSpPr>
            <p:spPr bwMode="auto">
              <a:xfrm flipH="1">
                <a:off x="2101" y="2336"/>
                <a:ext cx="107" cy="55"/>
              </a:xfrm>
              <a:custGeom>
                <a:avLst/>
                <a:gdLst/>
                <a:ahLst/>
                <a:cxnLst>
                  <a:cxn ang="0">
                    <a:pos x="131" y="68"/>
                  </a:cxn>
                  <a:cxn ang="0">
                    <a:pos x="0" y="0"/>
                  </a:cxn>
                </a:cxnLst>
                <a:rect l="0" t="0" r="r" b="b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0" name="Freeform 42"/>
              <p:cNvSpPr>
                <a:spLocks noChangeAspect="1"/>
              </p:cNvSpPr>
              <p:nvPr/>
            </p:nvSpPr>
            <p:spPr bwMode="auto">
              <a:xfrm flipH="1">
                <a:off x="2000" y="1771"/>
                <a:ext cx="100" cy="50"/>
              </a:xfrm>
              <a:custGeom>
                <a:avLst/>
                <a:gdLst/>
                <a:ahLst/>
                <a:cxnLst>
                  <a:cxn ang="0">
                    <a:pos x="131" y="68"/>
                  </a:cxn>
                  <a:cxn ang="0">
                    <a:pos x="0" y="0"/>
                  </a:cxn>
                </a:cxnLst>
                <a:rect l="0" t="0" r="r" b="b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3"/>
            <p:cNvGrpSpPr>
              <a:grpSpLocks noChangeAspect="1"/>
            </p:cNvGrpSpPr>
            <p:nvPr/>
          </p:nvGrpSpPr>
          <p:grpSpPr bwMode="auto">
            <a:xfrm rot="-5400000">
              <a:off x="1233" y="1472"/>
              <a:ext cx="104" cy="311"/>
              <a:chOff x="2000" y="1771"/>
              <a:chExt cx="208" cy="620"/>
            </a:xfrm>
          </p:grpSpPr>
          <p:sp>
            <p:nvSpPr>
              <p:cNvPr id="22572" name="Line 44"/>
              <p:cNvSpPr>
                <a:spLocks noChangeAspect="1" noChangeShapeType="1"/>
              </p:cNvSpPr>
              <p:nvPr/>
            </p:nvSpPr>
            <p:spPr bwMode="auto">
              <a:xfrm flipV="1">
                <a:off x="2001" y="1925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3" name="Line 45"/>
              <p:cNvSpPr>
                <a:spLocks noChangeAspect="1" noChangeShapeType="1"/>
              </p:cNvSpPr>
              <p:nvPr/>
            </p:nvSpPr>
            <p:spPr bwMode="auto">
              <a:xfrm flipV="1">
                <a:off x="2001" y="213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4" name="Line 46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2028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5" name="Line 47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2232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6" name="Line 48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182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7" name="Freeform 49"/>
              <p:cNvSpPr>
                <a:spLocks noChangeAspect="1"/>
              </p:cNvSpPr>
              <p:nvPr/>
            </p:nvSpPr>
            <p:spPr bwMode="auto">
              <a:xfrm flipH="1">
                <a:off x="2101" y="2336"/>
                <a:ext cx="107" cy="55"/>
              </a:xfrm>
              <a:custGeom>
                <a:avLst/>
                <a:gdLst/>
                <a:ahLst/>
                <a:cxnLst>
                  <a:cxn ang="0">
                    <a:pos x="131" y="68"/>
                  </a:cxn>
                  <a:cxn ang="0">
                    <a:pos x="0" y="0"/>
                  </a:cxn>
                </a:cxnLst>
                <a:rect l="0" t="0" r="r" b="b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8" name="Freeform 50"/>
              <p:cNvSpPr>
                <a:spLocks noChangeAspect="1"/>
              </p:cNvSpPr>
              <p:nvPr/>
            </p:nvSpPr>
            <p:spPr bwMode="auto">
              <a:xfrm flipH="1">
                <a:off x="2000" y="1771"/>
                <a:ext cx="100" cy="50"/>
              </a:xfrm>
              <a:custGeom>
                <a:avLst/>
                <a:gdLst/>
                <a:ahLst/>
                <a:cxnLst>
                  <a:cxn ang="0">
                    <a:pos x="131" y="68"/>
                  </a:cxn>
                  <a:cxn ang="0">
                    <a:pos x="0" y="0"/>
                  </a:cxn>
                </a:cxnLst>
                <a:rect l="0" t="0" r="r" b="b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51"/>
            <p:cNvGrpSpPr>
              <a:grpSpLocks noChangeAspect="1"/>
            </p:cNvGrpSpPr>
            <p:nvPr/>
          </p:nvGrpSpPr>
          <p:grpSpPr bwMode="auto">
            <a:xfrm rot="-5400000">
              <a:off x="1233" y="1664"/>
              <a:ext cx="104" cy="311"/>
              <a:chOff x="2000" y="1771"/>
              <a:chExt cx="208" cy="620"/>
            </a:xfrm>
          </p:grpSpPr>
          <p:sp>
            <p:nvSpPr>
              <p:cNvPr id="22580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2001" y="1925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1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2001" y="213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2" name="Line 54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2028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3" name="Line 55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2232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4" name="Line 56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182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5" name="Freeform 57"/>
              <p:cNvSpPr>
                <a:spLocks noChangeAspect="1"/>
              </p:cNvSpPr>
              <p:nvPr/>
            </p:nvSpPr>
            <p:spPr bwMode="auto">
              <a:xfrm flipH="1">
                <a:off x="2101" y="2336"/>
                <a:ext cx="107" cy="55"/>
              </a:xfrm>
              <a:custGeom>
                <a:avLst/>
                <a:gdLst/>
                <a:ahLst/>
                <a:cxnLst>
                  <a:cxn ang="0">
                    <a:pos x="131" y="68"/>
                  </a:cxn>
                  <a:cxn ang="0">
                    <a:pos x="0" y="0"/>
                  </a:cxn>
                </a:cxnLst>
                <a:rect l="0" t="0" r="r" b="b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6" name="Freeform 58"/>
              <p:cNvSpPr>
                <a:spLocks noChangeAspect="1"/>
              </p:cNvSpPr>
              <p:nvPr/>
            </p:nvSpPr>
            <p:spPr bwMode="auto">
              <a:xfrm flipH="1">
                <a:off x="2000" y="1771"/>
                <a:ext cx="100" cy="50"/>
              </a:xfrm>
              <a:custGeom>
                <a:avLst/>
                <a:gdLst/>
                <a:ahLst/>
                <a:cxnLst>
                  <a:cxn ang="0">
                    <a:pos x="131" y="68"/>
                  </a:cxn>
                  <a:cxn ang="0">
                    <a:pos x="0" y="0"/>
                  </a:cxn>
                </a:cxnLst>
                <a:rect l="0" t="0" r="r" b="b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59"/>
            <p:cNvGrpSpPr>
              <a:grpSpLocks noChangeAspect="1"/>
            </p:cNvGrpSpPr>
            <p:nvPr/>
          </p:nvGrpSpPr>
          <p:grpSpPr bwMode="auto">
            <a:xfrm rot="-5400000">
              <a:off x="1256" y="1856"/>
              <a:ext cx="104" cy="311"/>
              <a:chOff x="2000" y="1771"/>
              <a:chExt cx="208" cy="620"/>
            </a:xfrm>
          </p:grpSpPr>
          <p:sp>
            <p:nvSpPr>
              <p:cNvPr id="22588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2001" y="1925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9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2001" y="213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0" name="Line 62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2028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1" name="Line 63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2232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2" name="Line 64"/>
              <p:cNvSpPr>
                <a:spLocks noChangeAspect="1" noChangeShapeType="1"/>
              </p:cNvSpPr>
              <p:nvPr/>
            </p:nvSpPr>
            <p:spPr bwMode="auto">
              <a:xfrm rot="21600000" flipH="1" flipV="1">
                <a:off x="2001" y="182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3" name="Freeform 65"/>
              <p:cNvSpPr>
                <a:spLocks noChangeAspect="1"/>
              </p:cNvSpPr>
              <p:nvPr/>
            </p:nvSpPr>
            <p:spPr bwMode="auto">
              <a:xfrm flipH="1">
                <a:off x="2101" y="2336"/>
                <a:ext cx="107" cy="55"/>
              </a:xfrm>
              <a:custGeom>
                <a:avLst/>
                <a:gdLst/>
                <a:ahLst/>
                <a:cxnLst>
                  <a:cxn ang="0">
                    <a:pos x="131" y="68"/>
                  </a:cxn>
                  <a:cxn ang="0">
                    <a:pos x="0" y="0"/>
                  </a:cxn>
                </a:cxnLst>
                <a:rect l="0" t="0" r="r" b="b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4" name="Freeform 66"/>
              <p:cNvSpPr>
                <a:spLocks noChangeAspect="1"/>
              </p:cNvSpPr>
              <p:nvPr/>
            </p:nvSpPr>
            <p:spPr bwMode="auto">
              <a:xfrm flipH="1">
                <a:off x="2000" y="1771"/>
                <a:ext cx="100" cy="50"/>
              </a:xfrm>
              <a:custGeom>
                <a:avLst/>
                <a:gdLst/>
                <a:ahLst/>
                <a:cxnLst>
                  <a:cxn ang="0">
                    <a:pos x="131" y="68"/>
                  </a:cxn>
                  <a:cxn ang="0">
                    <a:pos x="0" y="0"/>
                  </a:cxn>
                </a:cxnLst>
                <a:rect l="0" t="0" r="r" b="b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95" name="Line 67"/>
            <p:cNvSpPr>
              <a:spLocks noChangeShapeType="1"/>
            </p:cNvSpPr>
            <p:nvPr/>
          </p:nvSpPr>
          <p:spPr bwMode="auto">
            <a:xfrm>
              <a:off x="1440" y="201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6" name="Line 68"/>
            <p:cNvSpPr>
              <a:spLocks noChangeShapeType="1"/>
            </p:cNvSpPr>
            <p:nvPr/>
          </p:nvSpPr>
          <p:spPr bwMode="auto">
            <a:xfrm>
              <a:off x="1440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7" name="Line 69"/>
            <p:cNvSpPr>
              <a:spLocks noChangeShapeType="1"/>
            </p:cNvSpPr>
            <p:nvPr/>
          </p:nvSpPr>
          <p:spPr bwMode="auto">
            <a:xfrm>
              <a:off x="1440" y="163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8" name="Line 70"/>
            <p:cNvSpPr>
              <a:spLocks noChangeShapeType="1"/>
            </p:cNvSpPr>
            <p:nvPr/>
          </p:nvSpPr>
          <p:spPr bwMode="auto">
            <a:xfrm>
              <a:off x="1440" y="144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9" name="Line 71"/>
            <p:cNvSpPr>
              <a:spLocks noChangeShapeType="1"/>
            </p:cNvSpPr>
            <p:nvPr/>
          </p:nvSpPr>
          <p:spPr bwMode="auto">
            <a:xfrm>
              <a:off x="1440" y="12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0" name="Line 72"/>
            <p:cNvSpPr>
              <a:spLocks noChangeShapeType="1"/>
            </p:cNvSpPr>
            <p:nvPr/>
          </p:nvSpPr>
          <p:spPr bwMode="auto">
            <a:xfrm>
              <a:off x="1440" y="105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1" name="Line 73"/>
            <p:cNvSpPr>
              <a:spLocks noChangeShapeType="1"/>
            </p:cNvSpPr>
            <p:nvPr/>
          </p:nvSpPr>
          <p:spPr bwMode="auto">
            <a:xfrm>
              <a:off x="1440" y="8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2" name="Line 74"/>
            <p:cNvSpPr>
              <a:spLocks noChangeShapeType="1"/>
            </p:cNvSpPr>
            <p:nvPr/>
          </p:nvSpPr>
          <p:spPr bwMode="auto">
            <a:xfrm>
              <a:off x="1008" y="8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3" name="Line 75"/>
            <p:cNvSpPr>
              <a:spLocks noChangeShapeType="1"/>
            </p:cNvSpPr>
            <p:nvPr/>
          </p:nvSpPr>
          <p:spPr bwMode="auto">
            <a:xfrm>
              <a:off x="1008" y="105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4" name="Line 76"/>
            <p:cNvSpPr>
              <a:spLocks noChangeShapeType="1"/>
            </p:cNvSpPr>
            <p:nvPr/>
          </p:nvSpPr>
          <p:spPr bwMode="auto">
            <a:xfrm>
              <a:off x="1008" y="12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5" name="Line 77"/>
            <p:cNvSpPr>
              <a:spLocks noChangeShapeType="1"/>
            </p:cNvSpPr>
            <p:nvPr/>
          </p:nvSpPr>
          <p:spPr bwMode="auto">
            <a:xfrm>
              <a:off x="1008" y="144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6" name="Line 78"/>
            <p:cNvSpPr>
              <a:spLocks noChangeShapeType="1"/>
            </p:cNvSpPr>
            <p:nvPr/>
          </p:nvSpPr>
          <p:spPr bwMode="auto">
            <a:xfrm>
              <a:off x="1008" y="163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7" name="Line 79"/>
            <p:cNvSpPr>
              <a:spLocks noChangeShapeType="1"/>
            </p:cNvSpPr>
            <p:nvPr/>
          </p:nvSpPr>
          <p:spPr bwMode="auto">
            <a:xfrm>
              <a:off x="1008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8" name="Line 80"/>
            <p:cNvSpPr>
              <a:spLocks noChangeShapeType="1"/>
            </p:cNvSpPr>
            <p:nvPr/>
          </p:nvSpPr>
          <p:spPr bwMode="auto">
            <a:xfrm>
              <a:off x="1008" y="201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09" name="Rectangle 81"/>
          <p:cNvSpPr>
            <a:spLocks noChangeArrowheads="1"/>
          </p:cNvSpPr>
          <p:nvPr/>
        </p:nvSpPr>
        <p:spPr bwMode="auto">
          <a:xfrm>
            <a:off x="4191000" y="2133600"/>
            <a:ext cx="12954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10" name="Line 82"/>
          <p:cNvSpPr>
            <a:spLocks noChangeShapeType="1"/>
          </p:cNvSpPr>
          <p:nvPr/>
        </p:nvSpPr>
        <p:spPr bwMode="auto">
          <a:xfrm>
            <a:off x="3276600" y="2590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11" name="Line 83"/>
          <p:cNvSpPr>
            <a:spLocks noChangeShapeType="1"/>
          </p:cNvSpPr>
          <p:nvPr/>
        </p:nvSpPr>
        <p:spPr bwMode="auto">
          <a:xfrm>
            <a:off x="3276600" y="2971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12" name="Line 84"/>
          <p:cNvSpPr>
            <a:spLocks noChangeShapeType="1"/>
          </p:cNvSpPr>
          <p:nvPr/>
        </p:nvSpPr>
        <p:spPr bwMode="auto">
          <a:xfrm>
            <a:off x="3276600" y="3352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13" name="Line 85"/>
          <p:cNvSpPr>
            <a:spLocks noChangeShapeType="1"/>
          </p:cNvSpPr>
          <p:nvPr/>
        </p:nvSpPr>
        <p:spPr bwMode="auto">
          <a:xfrm>
            <a:off x="3276600" y="3733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14" name="Text Box 86"/>
          <p:cNvSpPr txBox="1">
            <a:spLocks noChangeArrowheads="1"/>
          </p:cNvSpPr>
          <p:nvPr/>
        </p:nvSpPr>
        <p:spPr bwMode="auto">
          <a:xfrm>
            <a:off x="4273550" y="2438400"/>
            <a:ext cx="1212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CC"/>
                </a:solidFill>
                <a:effectLst/>
              </a:rPr>
              <a:t>BCD-to-</a:t>
            </a:r>
          </a:p>
          <a:p>
            <a:pPr algn="ctr"/>
            <a:r>
              <a:rPr lang="en-US" sz="1800" b="1">
                <a:solidFill>
                  <a:srgbClr val="0000CC"/>
                </a:solidFill>
                <a:effectLst/>
              </a:rPr>
              <a:t>7-Segment</a:t>
            </a:r>
          </a:p>
          <a:p>
            <a:pPr algn="ctr"/>
            <a:r>
              <a:rPr lang="en-US" sz="1800" b="1">
                <a:solidFill>
                  <a:srgbClr val="0000CC"/>
                </a:solidFill>
                <a:effectLst/>
              </a:rPr>
              <a:t>Decoder/</a:t>
            </a:r>
          </a:p>
          <a:p>
            <a:pPr algn="ctr"/>
            <a:r>
              <a:rPr lang="en-US" sz="1800" b="1">
                <a:solidFill>
                  <a:srgbClr val="0000CC"/>
                </a:solidFill>
                <a:effectLst/>
              </a:rPr>
              <a:t>Driver</a:t>
            </a:r>
            <a:endParaRPr lang="en-US" sz="1800">
              <a:solidFill>
                <a:schemeClr val="tx1"/>
              </a:solidFill>
              <a:effectLst/>
            </a:endParaRPr>
          </a:p>
        </p:txBody>
      </p:sp>
      <p:grpSp>
        <p:nvGrpSpPr>
          <p:cNvPr id="10" name="Group 87"/>
          <p:cNvGrpSpPr>
            <a:grpSpLocks/>
          </p:cNvGrpSpPr>
          <p:nvPr/>
        </p:nvGrpSpPr>
        <p:grpSpPr bwMode="auto">
          <a:xfrm>
            <a:off x="6591300" y="2336800"/>
            <a:ext cx="920750" cy="1803400"/>
            <a:chOff x="1703" y="2888"/>
            <a:chExt cx="580" cy="1136"/>
          </a:xfrm>
        </p:grpSpPr>
        <p:sp>
          <p:nvSpPr>
            <p:cNvPr id="22616" name="Freeform 88"/>
            <p:cNvSpPr>
              <a:spLocks/>
            </p:cNvSpPr>
            <p:nvPr/>
          </p:nvSpPr>
          <p:spPr bwMode="auto">
            <a:xfrm rot="5400000">
              <a:off x="1481" y="3126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7" name="Freeform 89"/>
            <p:cNvSpPr>
              <a:spLocks/>
            </p:cNvSpPr>
            <p:nvPr/>
          </p:nvSpPr>
          <p:spPr bwMode="auto">
            <a:xfrm>
              <a:off x="1727" y="3940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8" name="Freeform 90"/>
            <p:cNvSpPr>
              <a:spLocks/>
            </p:cNvSpPr>
            <p:nvPr/>
          </p:nvSpPr>
          <p:spPr bwMode="auto">
            <a:xfrm rot="5400000">
              <a:off x="1481" y="3702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9" name="Freeform 91"/>
            <p:cNvSpPr>
              <a:spLocks/>
            </p:cNvSpPr>
            <p:nvPr/>
          </p:nvSpPr>
          <p:spPr bwMode="auto">
            <a:xfrm rot="-5400000">
              <a:off x="1977" y="3703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0" name="Freeform 92"/>
            <p:cNvSpPr>
              <a:spLocks/>
            </p:cNvSpPr>
            <p:nvPr/>
          </p:nvSpPr>
          <p:spPr bwMode="auto">
            <a:xfrm rot="-5400000">
              <a:off x="1977" y="3126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1" name="Freeform 93"/>
            <p:cNvSpPr>
              <a:spLocks/>
            </p:cNvSpPr>
            <p:nvPr/>
          </p:nvSpPr>
          <p:spPr bwMode="auto">
            <a:xfrm flipV="1">
              <a:off x="1727" y="2888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94"/>
          <p:cNvGrpSpPr>
            <a:grpSpLocks/>
          </p:cNvGrpSpPr>
          <p:nvPr/>
        </p:nvGrpSpPr>
        <p:grpSpPr bwMode="auto">
          <a:xfrm>
            <a:off x="6591300" y="2343150"/>
            <a:ext cx="920750" cy="1803400"/>
            <a:chOff x="3200" y="3008"/>
            <a:chExt cx="580" cy="1136"/>
          </a:xfrm>
        </p:grpSpPr>
        <p:sp>
          <p:nvSpPr>
            <p:cNvPr id="22623" name="Freeform 95"/>
            <p:cNvSpPr>
              <a:spLocks/>
            </p:cNvSpPr>
            <p:nvPr/>
          </p:nvSpPr>
          <p:spPr bwMode="auto">
            <a:xfrm rot="5400000">
              <a:off x="2978" y="3246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4" name="Freeform 96"/>
            <p:cNvSpPr>
              <a:spLocks/>
            </p:cNvSpPr>
            <p:nvPr/>
          </p:nvSpPr>
          <p:spPr bwMode="auto">
            <a:xfrm>
              <a:off x="3224" y="4060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5" name="Freeform 97"/>
            <p:cNvSpPr>
              <a:spLocks/>
            </p:cNvSpPr>
            <p:nvPr/>
          </p:nvSpPr>
          <p:spPr bwMode="auto">
            <a:xfrm rot="5400000">
              <a:off x="2978" y="3822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6" name="Freeform 98"/>
            <p:cNvSpPr>
              <a:spLocks/>
            </p:cNvSpPr>
            <p:nvPr/>
          </p:nvSpPr>
          <p:spPr bwMode="auto">
            <a:xfrm rot="-5400000">
              <a:off x="3474" y="3823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7" name="Freeform 99"/>
            <p:cNvSpPr>
              <a:spLocks/>
            </p:cNvSpPr>
            <p:nvPr/>
          </p:nvSpPr>
          <p:spPr bwMode="auto">
            <a:xfrm rot="-5400000">
              <a:off x="3474" y="3246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8" name="Freeform 100"/>
            <p:cNvSpPr>
              <a:spLocks/>
            </p:cNvSpPr>
            <p:nvPr/>
          </p:nvSpPr>
          <p:spPr bwMode="auto">
            <a:xfrm flipV="1">
              <a:off x="3224" y="3008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9" name="Freeform 101"/>
            <p:cNvSpPr>
              <a:spLocks/>
            </p:cNvSpPr>
            <p:nvPr/>
          </p:nvSpPr>
          <p:spPr bwMode="auto">
            <a:xfrm>
              <a:off x="3225" y="3528"/>
              <a:ext cx="521" cy="89"/>
            </a:xfrm>
            <a:custGeom>
              <a:avLst/>
              <a:gdLst/>
              <a:ahLst/>
              <a:cxnLst>
                <a:cxn ang="0">
                  <a:pos x="43" y="89"/>
                </a:cxn>
                <a:cxn ang="0">
                  <a:pos x="479" y="88"/>
                </a:cxn>
                <a:cxn ang="0">
                  <a:pos x="521" y="44"/>
                </a:cxn>
                <a:cxn ang="0">
                  <a:pos x="478" y="1"/>
                </a:cxn>
                <a:cxn ang="0">
                  <a:pos x="43" y="0"/>
                </a:cxn>
                <a:cxn ang="0">
                  <a:pos x="0" y="44"/>
                </a:cxn>
                <a:cxn ang="0">
                  <a:pos x="43" y="89"/>
                </a:cxn>
              </a:cxnLst>
              <a:rect l="0" t="0" r="r" b="b"/>
              <a:pathLst>
                <a:path w="521" h="89">
                  <a:moveTo>
                    <a:pt x="43" y="89"/>
                  </a:moveTo>
                  <a:lnTo>
                    <a:pt x="479" y="88"/>
                  </a:lnTo>
                  <a:lnTo>
                    <a:pt x="521" y="44"/>
                  </a:lnTo>
                  <a:lnTo>
                    <a:pt x="478" y="1"/>
                  </a:lnTo>
                  <a:lnTo>
                    <a:pt x="43" y="0"/>
                  </a:lnTo>
                  <a:lnTo>
                    <a:pt x="0" y="44"/>
                  </a:lnTo>
                  <a:lnTo>
                    <a:pt x="43" y="89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30" name="Text Box 102"/>
          <p:cNvSpPr txBox="1">
            <a:spLocks noChangeArrowheads="1"/>
          </p:cNvSpPr>
          <p:nvPr/>
        </p:nvSpPr>
        <p:spPr bwMode="auto">
          <a:xfrm>
            <a:off x="-228600" y="332656"/>
            <a:ext cx="937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effectLst/>
              </a:rPr>
              <a:t>DECODERS:  BCD TO </a:t>
            </a:r>
            <a:r>
              <a:rPr lang="en-US" sz="3200" b="1" dirty="0" smtClean="0">
                <a:solidFill>
                  <a:srgbClr val="0000CC"/>
                </a:solidFill>
                <a:effectLst/>
              </a:rPr>
              <a:t>7-SEGMENT </a:t>
            </a:r>
            <a:r>
              <a:rPr lang="en-US" sz="3200" b="1" dirty="0">
                <a:solidFill>
                  <a:srgbClr val="0000CC"/>
                </a:solidFill>
                <a:effectLst/>
              </a:rPr>
              <a:t>DECODER/DRIVER</a:t>
            </a:r>
          </a:p>
        </p:txBody>
      </p:sp>
      <p:sp>
        <p:nvSpPr>
          <p:cNvPr id="22631" name="AutoShape 103"/>
          <p:cNvSpPr>
            <a:spLocks noChangeArrowheads="1"/>
          </p:cNvSpPr>
          <p:nvPr/>
        </p:nvSpPr>
        <p:spPr bwMode="auto">
          <a:xfrm flipV="1">
            <a:off x="2209800" y="2286000"/>
            <a:ext cx="1042988" cy="1219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2" name="Text Box 104"/>
          <p:cNvSpPr txBox="1">
            <a:spLocks noChangeArrowheads="1"/>
          </p:cNvSpPr>
          <p:nvPr/>
        </p:nvSpPr>
        <p:spPr bwMode="auto">
          <a:xfrm>
            <a:off x="1714500" y="1409700"/>
            <a:ext cx="133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CC"/>
                </a:solidFill>
                <a:effectLst/>
                <a:latin typeface="Tahoma" pitchFamily="34" charset="0"/>
              </a:rPr>
              <a:t>BCD input</a:t>
            </a:r>
          </a:p>
        </p:txBody>
      </p:sp>
      <p:sp>
        <p:nvSpPr>
          <p:cNvPr id="22633" name="Rectangle 105"/>
          <p:cNvSpPr>
            <a:spLocks noChangeArrowheads="1"/>
          </p:cNvSpPr>
          <p:nvPr/>
        </p:nvSpPr>
        <p:spPr bwMode="auto">
          <a:xfrm>
            <a:off x="1752600" y="1981200"/>
            <a:ext cx="12192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effectLst/>
              </a:rPr>
              <a:t>0 0 0 0</a:t>
            </a:r>
            <a:endParaRPr lang="en-US" sz="2000">
              <a:solidFill>
                <a:srgbClr val="FF0000"/>
              </a:solidFill>
              <a:effectLst/>
            </a:endParaRPr>
          </a:p>
        </p:txBody>
      </p:sp>
      <p:sp>
        <p:nvSpPr>
          <p:cNvPr id="22634" name="Text Box 106"/>
          <p:cNvSpPr txBox="1">
            <a:spLocks noChangeArrowheads="1"/>
          </p:cNvSpPr>
          <p:nvPr/>
        </p:nvSpPr>
        <p:spPr bwMode="auto">
          <a:xfrm>
            <a:off x="6099175" y="1371600"/>
            <a:ext cx="1939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CC"/>
                </a:solidFill>
                <a:effectLst/>
                <a:latin typeface="Tahoma" pitchFamily="34" charset="0"/>
              </a:rPr>
              <a:t>Decimal output</a:t>
            </a:r>
          </a:p>
          <a:p>
            <a:pPr algn="ctr"/>
            <a:r>
              <a:rPr lang="en-US" sz="1800" b="1">
                <a:solidFill>
                  <a:srgbClr val="0000CC"/>
                </a:solidFill>
                <a:effectLst/>
                <a:latin typeface="Tahoma" pitchFamily="34" charset="0"/>
              </a:rPr>
              <a:t>LED</a:t>
            </a:r>
          </a:p>
        </p:txBody>
      </p:sp>
      <p:sp>
        <p:nvSpPr>
          <p:cNvPr id="22635" name="Rectangle 107"/>
          <p:cNvSpPr>
            <a:spLocks noChangeArrowheads="1"/>
          </p:cNvSpPr>
          <p:nvPr/>
        </p:nvSpPr>
        <p:spPr bwMode="auto">
          <a:xfrm>
            <a:off x="1752600" y="1981200"/>
            <a:ext cx="12192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effectLst/>
              </a:rPr>
              <a:t>0 0 0 1</a:t>
            </a:r>
            <a:endParaRPr lang="en-US" sz="2000" b="1">
              <a:solidFill>
                <a:srgbClr val="FF0000"/>
              </a:solidFill>
              <a:effectLst/>
            </a:endParaRPr>
          </a:p>
        </p:txBody>
      </p:sp>
      <p:sp>
        <p:nvSpPr>
          <p:cNvPr id="22636" name="Rectangle 108"/>
          <p:cNvSpPr>
            <a:spLocks noChangeArrowheads="1"/>
          </p:cNvSpPr>
          <p:nvPr/>
        </p:nvSpPr>
        <p:spPr bwMode="auto">
          <a:xfrm>
            <a:off x="1752600" y="1981200"/>
            <a:ext cx="12192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effectLst/>
              </a:rPr>
              <a:t>0 0 1 0</a:t>
            </a:r>
            <a:endParaRPr lang="en-US" sz="2000" b="1">
              <a:solidFill>
                <a:srgbClr val="FF0000"/>
              </a:solidFill>
              <a:effectLst/>
            </a:endParaRPr>
          </a:p>
        </p:txBody>
      </p:sp>
      <p:sp>
        <p:nvSpPr>
          <p:cNvPr id="22637" name="Rectangle 109"/>
          <p:cNvSpPr>
            <a:spLocks noChangeArrowheads="1"/>
          </p:cNvSpPr>
          <p:nvPr/>
        </p:nvSpPr>
        <p:spPr bwMode="auto">
          <a:xfrm>
            <a:off x="1752600" y="1981200"/>
            <a:ext cx="12192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effectLst/>
              </a:rPr>
              <a:t>0 0 1 1</a:t>
            </a:r>
            <a:endParaRPr lang="en-US" sz="2000">
              <a:solidFill>
                <a:srgbClr val="FF0000"/>
              </a:solidFill>
              <a:effectLst/>
            </a:endParaRPr>
          </a:p>
        </p:txBody>
      </p:sp>
      <p:sp>
        <p:nvSpPr>
          <p:cNvPr id="22638" name="Rectangle 110"/>
          <p:cNvSpPr>
            <a:spLocks noChangeArrowheads="1"/>
          </p:cNvSpPr>
          <p:nvPr/>
        </p:nvSpPr>
        <p:spPr bwMode="auto">
          <a:xfrm>
            <a:off x="1752600" y="1981200"/>
            <a:ext cx="12192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effectLst/>
              </a:rPr>
              <a:t>0 1 0 0</a:t>
            </a:r>
            <a:endParaRPr lang="en-US" sz="2000">
              <a:solidFill>
                <a:srgbClr val="FF0000"/>
              </a:solidFill>
              <a:effectLst/>
            </a:endParaRPr>
          </a:p>
        </p:txBody>
      </p:sp>
      <p:grpSp>
        <p:nvGrpSpPr>
          <p:cNvPr id="12" name="Group 111"/>
          <p:cNvGrpSpPr>
            <a:grpSpLocks/>
          </p:cNvGrpSpPr>
          <p:nvPr/>
        </p:nvGrpSpPr>
        <p:grpSpPr bwMode="auto">
          <a:xfrm>
            <a:off x="7391400" y="2362200"/>
            <a:ext cx="133350" cy="1752600"/>
            <a:chOff x="2304" y="2928"/>
            <a:chExt cx="84" cy="1104"/>
          </a:xfrm>
        </p:grpSpPr>
        <p:sp>
          <p:nvSpPr>
            <p:cNvPr id="22640" name="Freeform 112"/>
            <p:cNvSpPr>
              <a:spLocks/>
            </p:cNvSpPr>
            <p:nvPr/>
          </p:nvSpPr>
          <p:spPr bwMode="auto">
            <a:xfrm rot="-5400000">
              <a:off x="2082" y="3727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1" name="Freeform 113"/>
            <p:cNvSpPr>
              <a:spLocks/>
            </p:cNvSpPr>
            <p:nvPr/>
          </p:nvSpPr>
          <p:spPr bwMode="auto">
            <a:xfrm rot="-5400000">
              <a:off x="2082" y="3150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14"/>
          <p:cNvGrpSpPr>
            <a:grpSpLocks/>
          </p:cNvGrpSpPr>
          <p:nvPr/>
        </p:nvGrpSpPr>
        <p:grpSpPr bwMode="auto">
          <a:xfrm>
            <a:off x="6629400" y="2343150"/>
            <a:ext cx="920750" cy="1803400"/>
            <a:chOff x="3200" y="3008"/>
            <a:chExt cx="580" cy="1136"/>
          </a:xfrm>
        </p:grpSpPr>
        <p:sp>
          <p:nvSpPr>
            <p:cNvPr id="22643" name="Freeform 115"/>
            <p:cNvSpPr>
              <a:spLocks/>
            </p:cNvSpPr>
            <p:nvPr/>
          </p:nvSpPr>
          <p:spPr bwMode="auto">
            <a:xfrm rot="5400000">
              <a:off x="2978" y="3246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4" name="Freeform 116"/>
            <p:cNvSpPr>
              <a:spLocks/>
            </p:cNvSpPr>
            <p:nvPr/>
          </p:nvSpPr>
          <p:spPr bwMode="auto">
            <a:xfrm>
              <a:off x="3224" y="4060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5" name="Freeform 117"/>
            <p:cNvSpPr>
              <a:spLocks/>
            </p:cNvSpPr>
            <p:nvPr/>
          </p:nvSpPr>
          <p:spPr bwMode="auto">
            <a:xfrm rot="5400000">
              <a:off x="2978" y="3822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6" name="Freeform 118"/>
            <p:cNvSpPr>
              <a:spLocks/>
            </p:cNvSpPr>
            <p:nvPr/>
          </p:nvSpPr>
          <p:spPr bwMode="auto">
            <a:xfrm rot="-5400000">
              <a:off x="3474" y="3823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7" name="Freeform 119"/>
            <p:cNvSpPr>
              <a:spLocks/>
            </p:cNvSpPr>
            <p:nvPr/>
          </p:nvSpPr>
          <p:spPr bwMode="auto">
            <a:xfrm rot="-5400000">
              <a:off x="3474" y="3246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8" name="Freeform 120"/>
            <p:cNvSpPr>
              <a:spLocks/>
            </p:cNvSpPr>
            <p:nvPr/>
          </p:nvSpPr>
          <p:spPr bwMode="auto">
            <a:xfrm flipV="1">
              <a:off x="3224" y="3008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9" name="Freeform 121"/>
            <p:cNvSpPr>
              <a:spLocks/>
            </p:cNvSpPr>
            <p:nvPr/>
          </p:nvSpPr>
          <p:spPr bwMode="auto">
            <a:xfrm>
              <a:off x="3225" y="3528"/>
              <a:ext cx="521" cy="89"/>
            </a:xfrm>
            <a:custGeom>
              <a:avLst/>
              <a:gdLst/>
              <a:ahLst/>
              <a:cxnLst>
                <a:cxn ang="0">
                  <a:pos x="43" y="89"/>
                </a:cxn>
                <a:cxn ang="0">
                  <a:pos x="479" y="88"/>
                </a:cxn>
                <a:cxn ang="0">
                  <a:pos x="521" y="44"/>
                </a:cxn>
                <a:cxn ang="0">
                  <a:pos x="478" y="1"/>
                </a:cxn>
                <a:cxn ang="0">
                  <a:pos x="43" y="0"/>
                </a:cxn>
                <a:cxn ang="0">
                  <a:pos x="0" y="44"/>
                </a:cxn>
                <a:cxn ang="0">
                  <a:pos x="43" y="89"/>
                </a:cxn>
              </a:cxnLst>
              <a:rect l="0" t="0" r="r" b="b"/>
              <a:pathLst>
                <a:path w="521" h="89">
                  <a:moveTo>
                    <a:pt x="43" y="89"/>
                  </a:moveTo>
                  <a:lnTo>
                    <a:pt x="479" y="88"/>
                  </a:lnTo>
                  <a:lnTo>
                    <a:pt x="521" y="44"/>
                  </a:lnTo>
                  <a:lnTo>
                    <a:pt x="478" y="1"/>
                  </a:lnTo>
                  <a:lnTo>
                    <a:pt x="43" y="0"/>
                  </a:lnTo>
                  <a:lnTo>
                    <a:pt x="0" y="44"/>
                  </a:lnTo>
                  <a:lnTo>
                    <a:pt x="43" y="89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22"/>
          <p:cNvGrpSpPr>
            <a:grpSpLocks/>
          </p:cNvGrpSpPr>
          <p:nvPr/>
        </p:nvGrpSpPr>
        <p:grpSpPr bwMode="auto">
          <a:xfrm>
            <a:off x="6629400" y="2362200"/>
            <a:ext cx="920750" cy="1803400"/>
            <a:chOff x="2624" y="2960"/>
            <a:chExt cx="580" cy="1136"/>
          </a:xfrm>
        </p:grpSpPr>
        <p:sp>
          <p:nvSpPr>
            <p:cNvPr id="22651" name="Freeform 123"/>
            <p:cNvSpPr>
              <a:spLocks/>
            </p:cNvSpPr>
            <p:nvPr/>
          </p:nvSpPr>
          <p:spPr bwMode="auto">
            <a:xfrm>
              <a:off x="2648" y="4012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2" name="Freeform 124"/>
            <p:cNvSpPr>
              <a:spLocks/>
            </p:cNvSpPr>
            <p:nvPr/>
          </p:nvSpPr>
          <p:spPr bwMode="auto">
            <a:xfrm rot="5400000">
              <a:off x="2402" y="3774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3" name="Freeform 125"/>
            <p:cNvSpPr>
              <a:spLocks/>
            </p:cNvSpPr>
            <p:nvPr/>
          </p:nvSpPr>
          <p:spPr bwMode="auto">
            <a:xfrm rot="-5400000">
              <a:off x="2898" y="3198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4" name="Freeform 126"/>
            <p:cNvSpPr>
              <a:spLocks/>
            </p:cNvSpPr>
            <p:nvPr/>
          </p:nvSpPr>
          <p:spPr bwMode="auto">
            <a:xfrm flipV="1">
              <a:off x="2648" y="2960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5" name="Freeform 127"/>
            <p:cNvSpPr>
              <a:spLocks/>
            </p:cNvSpPr>
            <p:nvPr/>
          </p:nvSpPr>
          <p:spPr bwMode="auto">
            <a:xfrm>
              <a:off x="2649" y="3480"/>
              <a:ext cx="521" cy="89"/>
            </a:xfrm>
            <a:custGeom>
              <a:avLst/>
              <a:gdLst/>
              <a:ahLst/>
              <a:cxnLst>
                <a:cxn ang="0">
                  <a:pos x="43" y="89"/>
                </a:cxn>
                <a:cxn ang="0">
                  <a:pos x="479" y="88"/>
                </a:cxn>
                <a:cxn ang="0">
                  <a:pos x="521" y="44"/>
                </a:cxn>
                <a:cxn ang="0">
                  <a:pos x="478" y="1"/>
                </a:cxn>
                <a:cxn ang="0">
                  <a:pos x="43" y="0"/>
                </a:cxn>
                <a:cxn ang="0">
                  <a:pos x="0" y="44"/>
                </a:cxn>
                <a:cxn ang="0">
                  <a:pos x="43" y="89"/>
                </a:cxn>
              </a:cxnLst>
              <a:rect l="0" t="0" r="r" b="b"/>
              <a:pathLst>
                <a:path w="521" h="89">
                  <a:moveTo>
                    <a:pt x="43" y="89"/>
                  </a:moveTo>
                  <a:lnTo>
                    <a:pt x="479" y="88"/>
                  </a:lnTo>
                  <a:lnTo>
                    <a:pt x="521" y="44"/>
                  </a:lnTo>
                  <a:lnTo>
                    <a:pt x="478" y="1"/>
                  </a:lnTo>
                  <a:lnTo>
                    <a:pt x="43" y="0"/>
                  </a:lnTo>
                  <a:lnTo>
                    <a:pt x="0" y="44"/>
                  </a:lnTo>
                  <a:lnTo>
                    <a:pt x="43" y="8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28"/>
          <p:cNvGrpSpPr>
            <a:grpSpLocks/>
          </p:cNvGrpSpPr>
          <p:nvPr/>
        </p:nvGrpSpPr>
        <p:grpSpPr bwMode="auto">
          <a:xfrm>
            <a:off x="6604000" y="2362200"/>
            <a:ext cx="920750" cy="1803400"/>
            <a:chOff x="3536" y="3008"/>
            <a:chExt cx="580" cy="1136"/>
          </a:xfrm>
        </p:grpSpPr>
        <p:sp>
          <p:nvSpPr>
            <p:cNvPr id="22657" name="Freeform 129"/>
            <p:cNvSpPr>
              <a:spLocks/>
            </p:cNvSpPr>
            <p:nvPr/>
          </p:nvSpPr>
          <p:spPr bwMode="auto">
            <a:xfrm rot="5400000">
              <a:off x="3314" y="3246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8" name="Freeform 130"/>
            <p:cNvSpPr>
              <a:spLocks/>
            </p:cNvSpPr>
            <p:nvPr/>
          </p:nvSpPr>
          <p:spPr bwMode="auto">
            <a:xfrm>
              <a:off x="3560" y="4060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9" name="Freeform 131"/>
            <p:cNvSpPr>
              <a:spLocks/>
            </p:cNvSpPr>
            <p:nvPr/>
          </p:nvSpPr>
          <p:spPr bwMode="auto">
            <a:xfrm rot="5400000">
              <a:off x="3314" y="3822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0" name="Freeform 132"/>
            <p:cNvSpPr>
              <a:spLocks/>
            </p:cNvSpPr>
            <p:nvPr/>
          </p:nvSpPr>
          <p:spPr bwMode="auto">
            <a:xfrm rot="-5400000">
              <a:off x="3810" y="3823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1" name="Freeform 133"/>
            <p:cNvSpPr>
              <a:spLocks/>
            </p:cNvSpPr>
            <p:nvPr/>
          </p:nvSpPr>
          <p:spPr bwMode="auto">
            <a:xfrm rot="-5400000">
              <a:off x="3810" y="3246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2" name="Freeform 134"/>
            <p:cNvSpPr>
              <a:spLocks/>
            </p:cNvSpPr>
            <p:nvPr/>
          </p:nvSpPr>
          <p:spPr bwMode="auto">
            <a:xfrm flipV="1">
              <a:off x="3560" y="3008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3" name="Freeform 135"/>
            <p:cNvSpPr>
              <a:spLocks/>
            </p:cNvSpPr>
            <p:nvPr/>
          </p:nvSpPr>
          <p:spPr bwMode="auto">
            <a:xfrm>
              <a:off x="3561" y="3528"/>
              <a:ext cx="521" cy="89"/>
            </a:xfrm>
            <a:custGeom>
              <a:avLst/>
              <a:gdLst/>
              <a:ahLst/>
              <a:cxnLst>
                <a:cxn ang="0">
                  <a:pos x="43" y="89"/>
                </a:cxn>
                <a:cxn ang="0">
                  <a:pos x="479" y="88"/>
                </a:cxn>
                <a:cxn ang="0">
                  <a:pos x="521" y="44"/>
                </a:cxn>
                <a:cxn ang="0">
                  <a:pos x="478" y="1"/>
                </a:cxn>
                <a:cxn ang="0">
                  <a:pos x="43" y="0"/>
                </a:cxn>
                <a:cxn ang="0">
                  <a:pos x="0" y="44"/>
                </a:cxn>
                <a:cxn ang="0">
                  <a:pos x="43" y="89"/>
                </a:cxn>
              </a:cxnLst>
              <a:rect l="0" t="0" r="r" b="b"/>
              <a:pathLst>
                <a:path w="521" h="89">
                  <a:moveTo>
                    <a:pt x="43" y="89"/>
                  </a:moveTo>
                  <a:lnTo>
                    <a:pt x="479" y="88"/>
                  </a:lnTo>
                  <a:lnTo>
                    <a:pt x="521" y="44"/>
                  </a:lnTo>
                  <a:lnTo>
                    <a:pt x="478" y="1"/>
                  </a:lnTo>
                  <a:lnTo>
                    <a:pt x="43" y="0"/>
                  </a:lnTo>
                  <a:lnTo>
                    <a:pt x="0" y="44"/>
                  </a:lnTo>
                  <a:lnTo>
                    <a:pt x="43" y="89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36"/>
          <p:cNvGrpSpPr>
            <a:grpSpLocks/>
          </p:cNvGrpSpPr>
          <p:nvPr/>
        </p:nvGrpSpPr>
        <p:grpSpPr bwMode="auto">
          <a:xfrm>
            <a:off x="6642100" y="2362200"/>
            <a:ext cx="882650" cy="1803400"/>
            <a:chOff x="4520" y="2960"/>
            <a:chExt cx="556" cy="1136"/>
          </a:xfrm>
        </p:grpSpPr>
        <p:sp>
          <p:nvSpPr>
            <p:cNvPr id="22665" name="Freeform 137"/>
            <p:cNvSpPr>
              <a:spLocks/>
            </p:cNvSpPr>
            <p:nvPr/>
          </p:nvSpPr>
          <p:spPr bwMode="auto">
            <a:xfrm>
              <a:off x="4520" y="4012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6" name="Freeform 138"/>
            <p:cNvSpPr>
              <a:spLocks/>
            </p:cNvSpPr>
            <p:nvPr/>
          </p:nvSpPr>
          <p:spPr bwMode="auto">
            <a:xfrm rot="-5400000">
              <a:off x="4770" y="3775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7" name="Freeform 139"/>
            <p:cNvSpPr>
              <a:spLocks/>
            </p:cNvSpPr>
            <p:nvPr/>
          </p:nvSpPr>
          <p:spPr bwMode="auto">
            <a:xfrm rot="-5400000">
              <a:off x="4770" y="3198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8" name="Freeform 140"/>
            <p:cNvSpPr>
              <a:spLocks/>
            </p:cNvSpPr>
            <p:nvPr/>
          </p:nvSpPr>
          <p:spPr bwMode="auto">
            <a:xfrm flipV="1">
              <a:off x="4520" y="2960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9" name="Freeform 141"/>
            <p:cNvSpPr>
              <a:spLocks/>
            </p:cNvSpPr>
            <p:nvPr/>
          </p:nvSpPr>
          <p:spPr bwMode="auto">
            <a:xfrm>
              <a:off x="4521" y="3480"/>
              <a:ext cx="521" cy="89"/>
            </a:xfrm>
            <a:custGeom>
              <a:avLst/>
              <a:gdLst/>
              <a:ahLst/>
              <a:cxnLst>
                <a:cxn ang="0">
                  <a:pos x="43" y="89"/>
                </a:cxn>
                <a:cxn ang="0">
                  <a:pos x="479" y="88"/>
                </a:cxn>
                <a:cxn ang="0">
                  <a:pos x="521" y="44"/>
                </a:cxn>
                <a:cxn ang="0">
                  <a:pos x="478" y="1"/>
                </a:cxn>
                <a:cxn ang="0">
                  <a:pos x="43" y="0"/>
                </a:cxn>
                <a:cxn ang="0">
                  <a:pos x="0" y="44"/>
                </a:cxn>
                <a:cxn ang="0">
                  <a:pos x="43" y="89"/>
                </a:cxn>
              </a:cxnLst>
              <a:rect l="0" t="0" r="r" b="b"/>
              <a:pathLst>
                <a:path w="521" h="89">
                  <a:moveTo>
                    <a:pt x="43" y="89"/>
                  </a:moveTo>
                  <a:lnTo>
                    <a:pt x="479" y="88"/>
                  </a:lnTo>
                  <a:lnTo>
                    <a:pt x="521" y="44"/>
                  </a:lnTo>
                  <a:lnTo>
                    <a:pt x="478" y="1"/>
                  </a:lnTo>
                  <a:lnTo>
                    <a:pt x="43" y="0"/>
                  </a:lnTo>
                  <a:lnTo>
                    <a:pt x="0" y="44"/>
                  </a:lnTo>
                  <a:lnTo>
                    <a:pt x="43" y="8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42"/>
          <p:cNvGrpSpPr>
            <a:grpSpLocks/>
          </p:cNvGrpSpPr>
          <p:nvPr/>
        </p:nvGrpSpPr>
        <p:grpSpPr bwMode="auto">
          <a:xfrm>
            <a:off x="6584950" y="2362200"/>
            <a:ext cx="920750" cy="1803400"/>
            <a:chOff x="3200" y="3008"/>
            <a:chExt cx="580" cy="1136"/>
          </a:xfrm>
        </p:grpSpPr>
        <p:sp>
          <p:nvSpPr>
            <p:cNvPr id="22671" name="Freeform 143"/>
            <p:cNvSpPr>
              <a:spLocks/>
            </p:cNvSpPr>
            <p:nvPr/>
          </p:nvSpPr>
          <p:spPr bwMode="auto">
            <a:xfrm rot="5400000">
              <a:off x="2978" y="3246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2" name="Freeform 144"/>
            <p:cNvSpPr>
              <a:spLocks/>
            </p:cNvSpPr>
            <p:nvPr/>
          </p:nvSpPr>
          <p:spPr bwMode="auto">
            <a:xfrm>
              <a:off x="3224" y="4060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3" name="Freeform 145"/>
            <p:cNvSpPr>
              <a:spLocks/>
            </p:cNvSpPr>
            <p:nvPr/>
          </p:nvSpPr>
          <p:spPr bwMode="auto">
            <a:xfrm rot="5400000">
              <a:off x="2978" y="3822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4" name="Freeform 146"/>
            <p:cNvSpPr>
              <a:spLocks/>
            </p:cNvSpPr>
            <p:nvPr/>
          </p:nvSpPr>
          <p:spPr bwMode="auto">
            <a:xfrm rot="-5400000">
              <a:off x="3474" y="3823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5" name="Freeform 147"/>
            <p:cNvSpPr>
              <a:spLocks/>
            </p:cNvSpPr>
            <p:nvPr/>
          </p:nvSpPr>
          <p:spPr bwMode="auto">
            <a:xfrm rot="-5400000">
              <a:off x="3474" y="3246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6" name="Freeform 148"/>
            <p:cNvSpPr>
              <a:spLocks/>
            </p:cNvSpPr>
            <p:nvPr/>
          </p:nvSpPr>
          <p:spPr bwMode="auto">
            <a:xfrm flipV="1">
              <a:off x="3224" y="3008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7" name="Freeform 149"/>
            <p:cNvSpPr>
              <a:spLocks/>
            </p:cNvSpPr>
            <p:nvPr/>
          </p:nvSpPr>
          <p:spPr bwMode="auto">
            <a:xfrm>
              <a:off x="3225" y="3528"/>
              <a:ext cx="521" cy="89"/>
            </a:xfrm>
            <a:custGeom>
              <a:avLst/>
              <a:gdLst/>
              <a:ahLst/>
              <a:cxnLst>
                <a:cxn ang="0">
                  <a:pos x="43" y="89"/>
                </a:cxn>
                <a:cxn ang="0">
                  <a:pos x="479" y="88"/>
                </a:cxn>
                <a:cxn ang="0">
                  <a:pos x="521" y="44"/>
                </a:cxn>
                <a:cxn ang="0">
                  <a:pos x="478" y="1"/>
                </a:cxn>
                <a:cxn ang="0">
                  <a:pos x="43" y="0"/>
                </a:cxn>
                <a:cxn ang="0">
                  <a:pos x="0" y="44"/>
                </a:cxn>
                <a:cxn ang="0">
                  <a:pos x="43" y="89"/>
                </a:cxn>
              </a:cxnLst>
              <a:rect l="0" t="0" r="r" b="b"/>
              <a:pathLst>
                <a:path w="521" h="89">
                  <a:moveTo>
                    <a:pt x="43" y="89"/>
                  </a:moveTo>
                  <a:lnTo>
                    <a:pt x="479" y="88"/>
                  </a:lnTo>
                  <a:lnTo>
                    <a:pt x="521" y="44"/>
                  </a:lnTo>
                  <a:lnTo>
                    <a:pt x="478" y="1"/>
                  </a:lnTo>
                  <a:lnTo>
                    <a:pt x="43" y="0"/>
                  </a:lnTo>
                  <a:lnTo>
                    <a:pt x="0" y="44"/>
                  </a:lnTo>
                  <a:lnTo>
                    <a:pt x="43" y="89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50"/>
          <p:cNvGrpSpPr>
            <a:grpSpLocks/>
          </p:cNvGrpSpPr>
          <p:nvPr/>
        </p:nvGrpSpPr>
        <p:grpSpPr bwMode="auto">
          <a:xfrm>
            <a:off x="6565900" y="2362200"/>
            <a:ext cx="920750" cy="1752600"/>
            <a:chOff x="480" y="1728"/>
            <a:chExt cx="580" cy="1104"/>
          </a:xfrm>
        </p:grpSpPr>
        <p:sp>
          <p:nvSpPr>
            <p:cNvPr id="22679" name="Freeform 151"/>
            <p:cNvSpPr>
              <a:spLocks/>
            </p:cNvSpPr>
            <p:nvPr/>
          </p:nvSpPr>
          <p:spPr bwMode="auto">
            <a:xfrm rot="5400000">
              <a:off x="258" y="1950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0" name="Freeform 152"/>
            <p:cNvSpPr>
              <a:spLocks/>
            </p:cNvSpPr>
            <p:nvPr/>
          </p:nvSpPr>
          <p:spPr bwMode="auto">
            <a:xfrm rot="-5400000">
              <a:off x="754" y="2527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1" name="Freeform 153"/>
            <p:cNvSpPr>
              <a:spLocks/>
            </p:cNvSpPr>
            <p:nvPr/>
          </p:nvSpPr>
          <p:spPr bwMode="auto">
            <a:xfrm rot="-5400000">
              <a:off x="754" y="1950"/>
              <a:ext cx="52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84"/>
                </a:cxn>
                <a:cxn ang="0">
                  <a:pos x="443" y="0"/>
                </a:cxn>
                <a:cxn ang="0">
                  <a:pos x="84" y="0"/>
                </a:cxn>
                <a:cxn ang="0">
                  <a:pos x="0" y="84"/>
                </a:cxn>
              </a:cxnLst>
              <a:rect l="0" t="0" r="r" b="b"/>
              <a:pathLst>
                <a:path w="527" h="84">
                  <a:moveTo>
                    <a:pt x="0" y="84"/>
                  </a:moveTo>
                  <a:lnTo>
                    <a:pt x="527" y="84"/>
                  </a:lnTo>
                  <a:lnTo>
                    <a:pt x="443" y="0"/>
                  </a:lnTo>
                  <a:lnTo>
                    <a:pt x="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2" name="Freeform 154"/>
            <p:cNvSpPr>
              <a:spLocks/>
            </p:cNvSpPr>
            <p:nvPr/>
          </p:nvSpPr>
          <p:spPr bwMode="auto">
            <a:xfrm>
              <a:off x="505" y="2232"/>
              <a:ext cx="521" cy="89"/>
            </a:xfrm>
            <a:custGeom>
              <a:avLst/>
              <a:gdLst/>
              <a:ahLst/>
              <a:cxnLst>
                <a:cxn ang="0">
                  <a:pos x="43" y="89"/>
                </a:cxn>
                <a:cxn ang="0">
                  <a:pos x="479" y="88"/>
                </a:cxn>
                <a:cxn ang="0">
                  <a:pos x="521" y="44"/>
                </a:cxn>
                <a:cxn ang="0">
                  <a:pos x="478" y="1"/>
                </a:cxn>
                <a:cxn ang="0">
                  <a:pos x="43" y="0"/>
                </a:cxn>
                <a:cxn ang="0">
                  <a:pos x="0" y="44"/>
                </a:cxn>
                <a:cxn ang="0">
                  <a:pos x="43" y="89"/>
                </a:cxn>
              </a:cxnLst>
              <a:rect l="0" t="0" r="r" b="b"/>
              <a:pathLst>
                <a:path w="521" h="89">
                  <a:moveTo>
                    <a:pt x="43" y="89"/>
                  </a:moveTo>
                  <a:lnTo>
                    <a:pt x="479" y="88"/>
                  </a:lnTo>
                  <a:lnTo>
                    <a:pt x="521" y="44"/>
                  </a:lnTo>
                  <a:lnTo>
                    <a:pt x="478" y="1"/>
                  </a:lnTo>
                  <a:lnTo>
                    <a:pt x="43" y="0"/>
                  </a:lnTo>
                  <a:lnTo>
                    <a:pt x="0" y="44"/>
                  </a:lnTo>
                  <a:lnTo>
                    <a:pt x="43" y="8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83" name="Text Box 155"/>
          <p:cNvSpPr txBox="1">
            <a:spLocks noChangeArrowheads="1"/>
          </p:cNvSpPr>
          <p:nvPr/>
        </p:nvSpPr>
        <p:spPr bwMode="auto">
          <a:xfrm>
            <a:off x="609600" y="4419600"/>
            <a:ext cx="80629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00CC"/>
              </a:buClr>
              <a:buFontTx/>
              <a:buChar char="•"/>
            </a:pPr>
            <a:r>
              <a:rPr kumimoji="1" lang="en-US" dirty="0">
                <a:effectLst/>
                <a:latin typeface="Tahoma" pitchFamily="34" charset="0"/>
              </a:rPr>
              <a:t> </a:t>
            </a:r>
            <a:r>
              <a:rPr kumimoji="1" lang="en-US" sz="2800" b="1" dirty="0">
                <a:solidFill>
                  <a:srgbClr val="CC0000"/>
                </a:solidFill>
                <a:effectLst/>
              </a:rPr>
              <a:t>Electronic decoders are available in IC form.</a:t>
            </a:r>
          </a:p>
          <a:p>
            <a:pPr>
              <a:spcBef>
                <a:spcPct val="20000"/>
              </a:spcBef>
              <a:buClr>
                <a:srgbClr val="0000CC"/>
              </a:buClr>
              <a:buFontTx/>
              <a:buChar char="•"/>
            </a:pPr>
            <a:r>
              <a:rPr kumimoji="1" lang="en-US" sz="2800" b="1" dirty="0">
                <a:solidFill>
                  <a:srgbClr val="CC0000"/>
                </a:solidFill>
                <a:effectLst/>
              </a:rPr>
              <a:t> This decoder translates from BCD to decimal.</a:t>
            </a:r>
          </a:p>
          <a:p>
            <a:pPr>
              <a:spcBef>
                <a:spcPct val="20000"/>
              </a:spcBef>
              <a:buClr>
                <a:srgbClr val="0000CC"/>
              </a:buClr>
              <a:buFontTx/>
              <a:buChar char="•"/>
            </a:pPr>
            <a:r>
              <a:rPr kumimoji="1" lang="en-US" sz="2800" b="1" dirty="0">
                <a:solidFill>
                  <a:srgbClr val="CC0000"/>
                </a:solidFill>
                <a:effectLst/>
              </a:rPr>
              <a:t> Decimals are shown on an 7-segment LED display.</a:t>
            </a:r>
          </a:p>
          <a:p>
            <a:pPr>
              <a:spcBef>
                <a:spcPct val="20000"/>
              </a:spcBef>
              <a:buClr>
                <a:srgbClr val="0000CC"/>
              </a:buClr>
              <a:buFontTx/>
              <a:buChar char="•"/>
            </a:pPr>
            <a:r>
              <a:rPr kumimoji="1" lang="en-US" sz="2800" b="1" dirty="0">
                <a:solidFill>
                  <a:srgbClr val="CC0000"/>
                </a:solidFill>
                <a:effectLst/>
              </a:rPr>
              <a:t> This IC also drives the 7-segment LED display.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3" grpId="0" animBg="1" autoUpdateAnimBg="0"/>
      <p:bldP spid="22635" grpId="0" animBg="1" autoUpdateAnimBg="0"/>
      <p:bldP spid="22636" grpId="0" animBg="1" autoUpdateAnimBg="0"/>
      <p:bldP spid="22637" grpId="0" animBg="1" autoUpdateAnimBg="0"/>
      <p:bldP spid="22638" grpId="0" animBg="1" autoUpdateAnimBg="0"/>
      <p:bldP spid="2268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137275" y="3733800"/>
            <a:ext cx="12954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800">
              <a:effectLst/>
              <a:latin typeface="Tahoma" pitchFamily="34" charset="0"/>
            </a:endParaRPr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 rot="5400000">
            <a:off x="5976143" y="4390232"/>
            <a:ext cx="836613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6365875" y="5683250"/>
            <a:ext cx="836613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 rot="5400000">
            <a:off x="5976143" y="5304632"/>
            <a:ext cx="836613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 rot="-5400000">
            <a:off x="6763544" y="5306219"/>
            <a:ext cx="836612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 rot="-5400000">
            <a:off x="6763543" y="4390232"/>
            <a:ext cx="836613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6365875" y="4862513"/>
            <a:ext cx="827088" cy="141287"/>
          </a:xfrm>
          <a:custGeom>
            <a:avLst/>
            <a:gdLst/>
            <a:ahLst/>
            <a:cxnLst>
              <a:cxn ang="0">
                <a:pos x="43" y="89"/>
              </a:cxn>
              <a:cxn ang="0">
                <a:pos x="479" y="88"/>
              </a:cxn>
              <a:cxn ang="0">
                <a:pos x="521" y="44"/>
              </a:cxn>
              <a:cxn ang="0">
                <a:pos x="478" y="1"/>
              </a:cxn>
              <a:cxn ang="0">
                <a:pos x="43" y="0"/>
              </a:cxn>
              <a:cxn ang="0">
                <a:pos x="0" y="44"/>
              </a:cxn>
              <a:cxn ang="0">
                <a:pos x="43" y="89"/>
              </a:cxn>
            </a:cxnLst>
            <a:rect l="0" t="0" r="r" b="b"/>
            <a:pathLst>
              <a:path w="521" h="89">
                <a:moveTo>
                  <a:pt x="43" y="89"/>
                </a:moveTo>
                <a:lnTo>
                  <a:pt x="479" y="88"/>
                </a:lnTo>
                <a:lnTo>
                  <a:pt x="521" y="44"/>
                </a:lnTo>
                <a:lnTo>
                  <a:pt x="478" y="1"/>
                </a:lnTo>
                <a:lnTo>
                  <a:pt x="43" y="0"/>
                </a:lnTo>
                <a:lnTo>
                  <a:pt x="0" y="44"/>
                </a:lnTo>
                <a:lnTo>
                  <a:pt x="43" y="89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 flipV="1">
            <a:off x="6365875" y="4013200"/>
            <a:ext cx="836613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Aspect="1" noChangeShapeType="1"/>
          </p:cNvSpPr>
          <p:nvPr/>
        </p:nvSpPr>
        <p:spPr bwMode="auto">
          <a:xfrm rot="16200000" flipV="1">
            <a:off x="5495131" y="39235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3"/>
          <p:cNvSpPr>
            <a:spLocks noChangeAspect="1" noChangeShapeType="1"/>
          </p:cNvSpPr>
          <p:nvPr/>
        </p:nvSpPr>
        <p:spPr bwMode="auto">
          <a:xfrm rot="16200000" flipV="1">
            <a:off x="5659437" y="3924301"/>
            <a:ext cx="163513" cy="80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Aspect="1" noChangeShapeType="1"/>
          </p:cNvSpPr>
          <p:nvPr/>
        </p:nvSpPr>
        <p:spPr bwMode="auto">
          <a:xfrm rot="16200000" flipH="1" flipV="1">
            <a:off x="5577681" y="39235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5"/>
          <p:cNvSpPr>
            <a:spLocks noChangeAspect="1" noChangeShapeType="1"/>
          </p:cNvSpPr>
          <p:nvPr/>
        </p:nvSpPr>
        <p:spPr bwMode="auto">
          <a:xfrm rot="16200000" flipH="1" flipV="1">
            <a:off x="5739606" y="39235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16"/>
          <p:cNvSpPr>
            <a:spLocks noChangeAspect="1" noChangeShapeType="1"/>
          </p:cNvSpPr>
          <p:nvPr/>
        </p:nvSpPr>
        <p:spPr bwMode="auto">
          <a:xfrm rot="16200000" flipH="1" flipV="1">
            <a:off x="5412581" y="39235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Freeform 17"/>
          <p:cNvSpPr>
            <a:spLocks noChangeAspect="1"/>
          </p:cNvSpPr>
          <p:nvPr/>
        </p:nvSpPr>
        <p:spPr bwMode="auto">
          <a:xfrm rot="16200000" flipH="1">
            <a:off x="5842794" y="3902869"/>
            <a:ext cx="84138" cy="44450"/>
          </a:xfrm>
          <a:custGeom>
            <a:avLst/>
            <a:gdLst/>
            <a:ahLst/>
            <a:cxnLst>
              <a:cxn ang="0">
                <a:pos x="131" y="68"/>
              </a:cxn>
              <a:cxn ang="0">
                <a:pos x="0" y="0"/>
              </a:cxn>
            </a:cxnLst>
            <a:rect l="0" t="0" r="r" b="b"/>
            <a:pathLst>
              <a:path w="131" h="68">
                <a:moveTo>
                  <a:pt x="131" y="6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Freeform 18"/>
          <p:cNvSpPr>
            <a:spLocks noChangeAspect="1"/>
          </p:cNvSpPr>
          <p:nvPr/>
        </p:nvSpPr>
        <p:spPr bwMode="auto">
          <a:xfrm rot="16200000" flipH="1">
            <a:off x="5393531" y="3990182"/>
            <a:ext cx="79375" cy="39688"/>
          </a:xfrm>
          <a:custGeom>
            <a:avLst/>
            <a:gdLst/>
            <a:ahLst/>
            <a:cxnLst>
              <a:cxn ang="0">
                <a:pos x="131" y="68"/>
              </a:cxn>
              <a:cxn ang="0">
                <a:pos x="0" y="0"/>
              </a:cxn>
            </a:cxnLst>
            <a:rect l="0" t="0" r="r" b="b"/>
            <a:pathLst>
              <a:path w="131" h="68">
                <a:moveTo>
                  <a:pt x="131" y="6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20"/>
          <p:cNvSpPr>
            <a:spLocks noChangeAspect="1" noChangeShapeType="1"/>
          </p:cNvSpPr>
          <p:nvPr/>
        </p:nvSpPr>
        <p:spPr bwMode="auto">
          <a:xfrm rot="16200000" flipV="1">
            <a:off x="5495131" y="42283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21"/>
          <p:cNvSpPr>
            <a:spLocks noChangeAspect="1" noChangeShapeType="1"/>
          </p:cNvSpPr>
          <p:nvPr/>
        </p:nvSpPr>
        <p:spPr bwMode="auto">
          <a:xfrm rot="16200000" flipV="1">
            <a:off x="5659437" y="4229101"/>
            <a:ext cx="163513" cy="80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Line 22"/>
          <p:cNvSpPr>
            <a:spLocks noChangeAspect="1" noChangeShapeType="1"/>
          </p:cNvSpPr>
          <p:nvPr/>
        </p:nvSpPr>
        <p:spPr bwMode="auto">
          <a:xfrm rot="16200000" flipH="1" flipV="1">
            <a:off x="5577681" y="42283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23"/>
          <p:cNvSpPr>
            <a:spLocks noChangeAspect="1" noChangeShapeType="1"/>
          </p:cNvSpPr>
          <p:nvPr/>
        </p:nvSpPr>
        <p:spPr bwMode="auto">
          <a:xfrm rot="16200000" flipH="1" flipV="1">
            <a:off x="5739606" y="42283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24"/>
          <p:cNvSpPr>
            <a:spLocks noChangeAspect="1" noChangeShapeType="1"/>
          </p:cNvSpPr>
          <p:nvPr/>
        </p:nvSpPr>
        <p:spPr bwMode="auto">
          <a:xfrm rot="16200000" flipH="1" flipV="1">
            <a:off x="5412581" y="42283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Freeform 25"/>
          <p:cNvSpPr>
            <a:spLocks noChangeAspect="1"/>
          </p:cNvSpPr>
          <p:nvPr/>
        </p:nvSpPr>
        <p:spPr bwMode="auto">
          <a:xfrm rot="16200000" flipH="1">
            <a:off x="5842794" y="4207669"/>
            <a:ext cx="84138" cy="44450"/>
          </a:xfrm>
          <a:custGeom>
            <a:avLst/>
            <a:gdLst/>
            <a:ahLst/>
            <a:cxnLst>
              <a:cxn ang="0">
                <a:pos x="131" y="68"/>
              </a:cxn>
              <a:cxn ang="0">
                <a:pos x="0" y="0"/>
              </a:cxn>
            </a:cxnLst>
            <a:rect l="0" t="0" r="r" b="b"/>
            <a:pathLst>
              <a:path w="131" h="68">
                <a:moveTo>
                  <a:pt x="131" y="6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Freeform 26"/>
          <p:cNvSpPr>
            <a:spLocks noChangeAspect="1"/>
          </p:cNvSpPr>
          <p:nvPr/>
        </p:nvSpPr>
        <p:spPr bwMode="auto">
          <a:xfrm rot="16200000" flipH="1">
            <a:off x="5393531" y="4294982"/>
            <a:ext cx="79375" cy="39688"/>
          </a:xfrm>
          <a:custGeom>
            <a:avLst/>
            <a:gdLst/>
            <a:ahLst/>
            <a:cxnLst>
              <a:cxn ang="0">
                <a:pos x="131" y="68"/>
              </a:cxn>
              <a:cxn ang="0">
                <a:pos x="0" y="0"/>
              </a:cxn>
            </a:cxnLst>
            <a:rect l="0" t="0" r="r" b="b"/>
            <a:pathLst>
              <a:path w="131" h="68">
                <a:moveTo>
                  <a:pt x="131" y="6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Line 28"/>
          <p:cNvSpPr>
            <a:spLocks noChangeAspect="1" noChangeShapeType="1"/>
          </p:cNvSpPr>
          <p:nvPr/>
        </p:nvSpPr>
        <p:spPr bwMode="auto">
          <a:xfrm rot="16200000" flipV="1">
            <a:off x="5531643" y="45331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29"/>
          <p:cNvSpPr>
            <a:spLocks noChangeAspect="1" noChangeShapeType="1"/>
          </p:cNvSpPr>
          <p:nvPr/>
        </p:nvSpPr>
        <p:spPr bwMode="auto">
          <a:xfrm rot="16200000" flipV="1">
            <a:off x="5695950" y="4533900"/>
            <a:ext cx="163513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30"/>
          <p:cNvSpPr>
            <a:spLocks noChangeAspect="1" noChangeShapeType="1"/>
          </p:cNvSpPr>
          <p:nvPr/>
        </p:nvSpPr>
        <p:spPr bwMode="auto">
          <a:xfrm rot="16200000" flipH="1" flipV="1">
            <a:off x="5614193" y="45331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Line 31"/>
          <p:cNvSpPr>
            <a:spLocks noChangeAspect="1" noChangeShapeType="1"/>
          </p:cNvSpPr>
          <p:nvPr/>
        </p:nvSpPr>
        <p:spPr bwMode="auto">
          <a:xfrm rot="16200000" flipH="1" flipV="1">
            <a:off x="5776118" y="45331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Line 32"/>
          <p:cNvSpPr>
            <a:spLocks noChangeAspect="1" noChangeShapeType="1"/>
          </p:cNvSpPr>
          <p:nvPr/>
        </p:nvSpPr>
        <p:spPr bwMode="auto">
          <a:xfrm rot="16200000" flipH="1" flipV="1">
            <a:off x="5449093" y="45331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Freeform 33"/>
          <p:cNvSpPr>
            <a:spLocks noChangeAspect="1"/>
          </p:cNvSpPr>
          <p:nvPr/>
        </p:nvSpPr>
        <p:spPr bwMode="auto">
          <a:xfrm rot="16200000" flipH="1">
            <a:off x="5879306" y="4512469"/>
            <a:ext cx="84138" cy="44450"/>
          </a:xfrm>
          <a:custGeom>
            <a:avLst/>
            <a:gdLst/>
            <a:ahLst/>
            <a:cxnLst>
              <a:cxn ang="0">
                <a:pos x="131" y="68"/>
              </a:cxn>
              <a:cxn ang="0">
                <a:pos x="0" y="0"/>
              </a:cxn>
            </a:cxnLst>
            <a:rect l="0" t="0" r="r" b="b"/>
            <a:pathLst>
              <a:path w="131" h="68">
                <a:moveTo>
                  <a:pt x="131" y="6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Freeform 34"/>
          <p:cNvSpPr>
            <a:spLocks noChangeAspect="1"/>
          </p:cNvSpPr>
          <p:nvPr/>
        </p:nvSpPr>
        <p:spPr bwMode="auto">
          <a:xfrm rot="16200000" flipH="1">
            <a:off x="5430044" y="4599782"/>
            <a:ext cx="79375" cy="39687"/>
          </a:xfrm>
          <a:custGeom>
            <a:avLst/>
            <a:gdLst/>
            <a:ahLst/>
            <a:cxnLst>
              <a:cxn ang="0">
                <a:pos x="131" y="68"/>
              </a:cxn>
              <a:cxn ang="0">
                <a:pos x="0" y="0"/>
              </a:cxn>
            </a:cxnLst>
            <a:rect l="0" t="0" r="r" b="b"/>
            <a:pathLst>
              <a:path w="131" h="68">
                <a:moveTo>
                  <a:pt x="131" y="6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Line 36"/>
          <p:cNvSpPr>
            <a:spLocks noChangeAspect="1" noChangeShapeType="1"/>
          </p:cNvSpPr>
          <p:nvPr/>
        </p:nvSpPr>
        <p:spPr bwMode="auto">
          <a:xfrm rot="16200000" flipV="1">
            <a:off x="5495131" y="48252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Line 37"/>
          <p:cNvSpPr>
            <a:spLocks noChangeAspect="1" noChangeShapeType="1"/>
          </p:cNvSpPr>
          <p:nvPr/>
        </p:nvSpPr>
        <p:spPr bwMode="auto">
          <a:xfrm rot="16200000" flipV="1">
            <a:off x="5659437" y="4826001"/>
            <a:ext cx="163513" cy="80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Line 38"/>
          <p:cNvSpPr>
            <a:spLocks noChangeAspect="1" noChangeShapeType="1"/>
          </p:cNvSpPr>
          <p:nvPr/>
        </p:nvSpPr>
        <p:spPr bwMode="auto">
          <a:xfrm rot="16200000" flipH="1" flipV="1">
            <a:off x="5577681" y="48252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Line 39"/>
          <p:cNvSpPr>
            <a:spLocks noChangeAspect="1" noChangeShapeType="1"/>
          </p:cNvSpPr>
          <p:nvPr/>
        </p:nvSpPr>
        <p:spPr bwMode="auto">
          <a:xfrm rot="16200000" flipH="1" flipV="1">
            <a:off x="5739606" y="48252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Line 40"/>
          <p:cNvSpPr>
            <a:spLocks noChangeAspect="1" noChangeShapeType="1"/>
          </p:cNvSpPr>
          <p:nvPr/>
        </p:nvSpPr>
        <p:spPr bwMode="auto">
          <a:xfrm rot="16200000" flipH="1" flipV="1">
            <a:off x="5412581" y="48252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Freeform 41"/>
          <p:cNvSpPr>
            <a:spLocks noChangeAspect="1"/>
          </p:cNvSpPr>
          <p:nvPr/>
        </p:nvSpPr>
        <p:spPr bwMode="auto">
          <a:xfrm rot="16200000" flipH="1">
            <a:off x="5842794" y="4804569"/>
            <a:ext cx="84138" cy="44450"/>
          </a:xfrm>
          <a:custGeom>
            <a:avLst/>
            <a:gdLst/>
            <a:ahLst/>
            <a:cxnLst>
              <a:cxn ang="0">
                <a:pos x="131" y="68"/>
              </a:cxn>
              <a:cxn ang="0">
                <a:pos x="0" y="0"/>
              </a:cxn>
            </a:cxnLst>
            <a:rect l="0" t="0" r="r" b="b"/>
            <a:pathLst>
              <a:path w="131" h="68">
                <a:moveTo>
                  <a:pt x="131" y="6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Freeform 42"/>
          <p:cNvSpPr>
            <a:spLocks noChangeAspect="1"/>
          </p:cNvSpPr>
          <p:nvPr/>
        </p:nvSpPr>
        <p:spPr bwMode="auto">
          <a:xfrm rot="16200000" flipH="1">
            <a:off x="5393531" y="4891882"/>
            <a:ext cx="79375" cy="39688"/>
          </a:xfrm>
          <a:custGeom>
            <a:avLst/>
            <a:gdLst/>
            <a:ahLst/>
            <a:cxnLst>
              <a:cxn ang="0">
                <a:pos x="131" y="68"/>
              </a:cxn>
              <a:cxn ang="0">
                <a:pos x="0" y="0"/>
              </a:cxn>
            </a:cxnLst>
            <a:rect l="0" t="0" r="r" b="b"/>
            <a:pathLst>
              <a:path w="131" h="68">
                <a:moveTo>
                  <a:pt x="131" y="6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44"/>
          <p:cNvSpPr>
            <a:spLocks noChangeAspect="1" noChangeShapeType="1"/>
          </p:cNvSpPr>
          <p:nvPr/>
        </p:nvSpPr>
        <p:spPr bwMode="auto">
          <a:xfrm rot="16200000" flipV="1">
            <a:off x="5495131" y="51300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Line 45"/>
          <p:cNvSpPr>
            <a:spLocks noChangeAspect="1" noChangeShapeType="1"/>
          </p:cNvSpPr>
          <p:nvPr/>
        </p:nvSpPr>
        <p:spPr bwMode="auto">
          <a:xfrm rot="16200000" flipV="1">
            <a:off x="5659437" y="5130801"/>
            <a:ext cx="163513" cy="80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Line 46"/>
          <p:cNvSpPr>
            <a:spLocks noChangeAspect="1" noChangeShapeType="1"/>
          </p:cNvSpPr>
          <p:nvPr/>
        </p:nvSpPr>
        <p:spPr bwMode="auto">
          <a:xfrm rot="16200000" flipH="1" flipV="1">
            <a:off x="5577681" y="51300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Line 47"/>
          <p:cNvSpPr>
            <a:spLocks noChangeAspect="1" noChangeShapeType="1"/>
          </p:cNvSpPr>
          <p:nvPr/>
        </p:nvSpPr>
        <p:spPr bwMode="auto">
          <a:xfrm rot="16200000" flipH="1" flipV="1">
            <a:off x="5739606" y="51300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Line 48"/>
          <p:cNvSpPr>
            <a:spLocks noChangeAspect="1" noChangeShapeType="1"/>
          </p:cNvSpPr>
          <p:nvPr/>
        </p:nvSpPr>
        <p:spPr bwMode="auto">
          <a:xfrm rot="16200000" flipH="1" flipV="1">
            <a:off x="5412581" y="51300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Freeform 49"/>
          <p:cNvSpPr>
            <a:spLocks noChangeAspect="1"/>
          </p:cNvSpPr>
          <p:nvPr/>
        </p:nvSpPr>
        <p:spPr bwMode="auto">
          <a:xfrm rot="16200000" flipH="1">
            <a:off x="5842794" y="5109369"/>
            <a:ext cx="84138" cy="44450"/>
          </a:xfrm>
          <a:custGeom>
            <a:avLst/>
            <a:gdLst/>
            <a:ahLst/>
            <a:cxnLst>
              <a:cxn ang="0">
                <a:pos x="131" y="68"/>
              </a:cxn>
              <a:cxn ang="0">
                <a:pos x="0" y="0"/>
              </a:cxn>
            </a:cxnLst>
            <a:rect l="0" t="0" r="r" b="b"/>
            <a:pathLst>
              <a:path w="131" h="68">
                <a:moveTo>
                  <a:pt x="131" y="6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Freeform 50"/>
          <p:cNvSpPr>
            <a:spLocks noChangeAspect="1"/>
          </p:cNvSpPr>
          <p:nvPr/>
        </p:nvSpPr>
        <p:spPr bwMode="auto">
          <a:xfrm rot="16200000" flipH="1">
            <a:off x="5393531" y="5196682"/>
            <a:ext cx="79375" cy="39688"/>
          </a:xfrm>
          <a:custGeom>
            <a:avLst/>
            <a:gdLst/>
            <a:ahLst/>
            <a:cxnLst>
              <a:cxn ang="0">
                <a:pos x="131" y="68"/>
              </a:cxn>
              <a:cxn ang="0">
                <a:pos x="0" y="0"/>
              </a:cxn>
            </a:cxnLst>
            <a:rect l="0" t="0" r="r" b="b"/>
            <a:pathLst>
              <a:path w="131" h="68">
                <a:moveTo>
                  <a:pt x="131" y="6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Line 52"/>
          <p:cNvSpPr>
            <a:spLocks noChangeAspect="1" noChangeShapeType="1"/>
          </p:cNvSpPr>
          <p:nvPr/>
        </p:nvSpPr>
        <p:spPr bwMode="auto">
          <a:xfrm rot="16200000" flipV="1">
            <a:off x="5495131" y="54348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Line 53"/>
          <p:cNvSpPr>
            <a:spLocks noChangeAspect="1" noChangeShapeType="1"/>
          </p:cNvSpPr>
          <p:nvPr/>
        </p:nvSpPr>
        <p:spPr bwMode="auto">
          <a:xfrm rot="16200000" flipV="1">
            <a:off x="5659437" y="5435601"/>
            <a:ext cx="163513" cy="80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Line 54"/>
          <p:cNvSpPr>
            <a:spLocks noChangeAspect="1" noChangeShapeType="1"/>
          </p:cNvSpPr>
          <p:nvPr/>
        </p:nvSpPr>
        <p:spPr bwMode="auto">
          <a:xfrm rot="16200000" flipH="1" flipV="1">
            <a:off x="5577681" y="54348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Line 55"/>
          <p:cNvSpPr>
            <a:spLocks noChangeAspect="1" noChangeShapeType="1"/>
          </p:cNvSpPr>
          <p:nvPr/>
        </p:nvSpPr>
        <p:spPr bwMode="auto">
          <a:xfrm rot="16200000" flipH="1" flipV="1">
            <a:off x="5739606" y="54348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Line 56"/>
          <p:cNvSpPr>
            <a:spLocks noChangeAspect="1" noChangeShapeType="1"/>
          </p:cNvSpPr>
          <p:nvPr/>
        </p:nvSpPr>
        <p:spPr bwMode="auto">
          <a:xfrm rot="16200000" flipH="1" flipV="1">
            <a:off x="5412581" y="54348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Freeform 57"/>
          <p:cNvSpPr>
            <a:spLocks noChangeAspect="1"/>
          </p:cNvSpPr>
          <p:nvPr/>
        </p:nvSpPr>
        <p:spPr bwMode="auto">
          <a:xfrm rot="16200000" flipH="1">
            <a:off x="5842794" y="5414169"/>
            <a:ext cx="84138" cy="44450"/>
          </a:xfrm>
          <a:custGeom>
            <a:avLst/>
            <a:gdLst/>
            <a:ahLst/>
            <a:cxnLst>
              <a:cxn ang="0">
                <a:pos x="131" y="68"/>
              </a:cxn>
              <a:cxn ang="0">
                <a:pos x="0" y="0"/>
              </a:cxn>
            </a:cxnLst>
            <a:rect l="0" t="0" r="r" b="b"/>
            <a:pathLst>
              <a:path w="131" h="68">
                <a:moveTo>
                  <a:pt x="131" y="6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Freeform 58"/>
          <p:cNvSpPr>
            <a:spLocks noChangeAspect="1"/>
          </p:cNvSpPr>
          <p:nvPr/>
        </p:nvSpPr>
        <p:spPr bwMode="auto">
          <a:xfrm rot="16200000" flipH="1">
            <a:off x="5393531" y="5501482"/>
            <a:ext cx="79375" cy="39688"/>
          </a:xfrm>
          <a:custGeom>
            <a:avLst/>
            <a:gdLst/>
            <a:ahLst/>
            <a:cxnLst>
              <a:cxn ang="0">
                <a:pos x="131" y="68"/>
              </a:cxn>
              <a:cxn ang="0">
                <a:pos x="0" y="0"/>
              </a:cxn>
            </a:cxnLst>
            <a:rect l="0" t="0" r="r" b="b"/>
            <a:pathLst>
              <a:path w="131" h="68">
                <a:moveTo>
                  <a:pt x="131" y="6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2" name="Line 60"/>
          <p:cNvSpPr>
            <a:spLocks noChangeAspect="1" noChangeShapeType="1"/>
          </p:cNvSpPr>
          <p:nvPr/>
        </p:nvSpPr>
        <p:spPr bwMode="auto">
          <a:xfrm rot="16200000" flipV="1">
            <a:off x="5531643" y="57396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3" name="Line 61"/>
          <p:cNvSpPr>
            <a:spLocks noChangeAspect="1" noChangeShapeType="1"/>
          </p:cNvSpPr>
          <p:nvPr/>
        </p:nvSpPr>
        <p:spPr bwMode="auto">
          <a:xfrm rot="16200000" flipV="1">
            <a:off x="5695950" y="5740400"/>
            <a:ext cx="163513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Line 62"/>
          <p:cNvSpPr>
            <a:spLocks noChangeAspect="1" noChangeShapeType="1"/>
          </p:cNvSpPr>
          <p:nvPr/>
        </p:nvSpPr>
        <p:spPr bwMode="auto">
          <a:xfrm rot="16200000" flipH="1" flipV="1">
            <a:off x="5614193" y="57396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Line 63"/>
          <p:cNvSpPr>
            <a:spLocks noChangeAspect="1" noChangeShapeType="1"/>
          </p:cNvSpPr>
          <p:nvPr/>
        </p:nvSpPr>
        <p:spPr bwMode="auto">
          <a:xfrm rot="16200000" flipH="1" flipV="1">
            <a:off x="5776118" y="57396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6" name="Line 64"/>
          <p:cNvSpPr>
            <a:spLocks noChangeAspect="1" noChangeShapeType="1"/>
          </p:cNvSpPr>
          <p:nvPr/>
        </p:nvSpPr>
        <p:spPr bwMode="auto">
          <a:xfrm rot="16200000" flipH="1" flipV="1">
            <a:off x="5449093" y="5739607"/>
            <a:ext cx="16351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Freeform 65"/>
          <p:cNvSpPr>
            <a:spLocks noChangeAspect="1"/>
          </p:cNvSpPr>
          <p:nvPr/>
        </p:nvSpPr>
        <p:spPr bwMode="auto">
          <a:xfrm rot="16200000" flipH="1">
            <a:off x="5879306" y="5718969"/>
            <a:ext cx="84138" cy="44450"/>
          </a:xfrm>
          <a:custGeom>
            <a:avLst/>
            <a:gdLst/>
            <a:ahLst/>
            <a:cxnLst>
              <a:cxn ang="0">
                <a:pos x="131" y="68"/>
              </a:cxn>
              <a:cxn ang="0">
                <a:pos x="0" y="0"/>
              </a:cxn>
            </a:cxnLst>
            <a:rect l="0" t="0" r="r" b="b"/>
            <a:pathLst>
              <a:path w="131" h="68">
                <a:moveTo>
                  <a:pt x="131" y="6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Freeform 66"/>
          <p:cNvSpPr>
            <a:spLocks noChangeAspect="1"/>
          </p:cNvSpPr>
          <p:nvPr/>
        </p:nvSpPr>
        <p:spPr bwMode="auto">
          <a:xfrm rot="16200000" flipH="1">
            <a:off x="5430044" y="5806282"/>
            <a:ext cx="79375" cy="39687"/>
          </a:xfrm>
          <a:custGeom>
            <a:avLst/>
            <a:gdLst/>
            <a:ahLst/>
            <a:cxnLst>
              <a:cxn ang="0">
                <a:pos x="131" y="68"/>
              </a:cxn>
              <a:cxn ang="0">
                <a:pos x="0" y="0"/>
              </a:cxn>
            </a:cxnLst>
            <a:rect l="0" t="0" r="r" b="b"/>
            <a:pathLst>
              <a:path w="131" h="68">
                <a:moveTo>
                  <a:pt x="131" y="6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Line 67"/>
          <p:cNvSpPr>
            <a:spLocks noChangeShapeType="1"/>
          </p:cNvSpPr>
          <p:nvPr/>
        </p:nvSpPr>
        <p:spPr bwMode="auto">
          <a:xfrm>
            <a:off x="5908675" y="5791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0" name="Line 68"/>
          <p:cNvSpPr>
            <a:spLocks noChangeShapeType="1"/>
          </p:cNvSpPr>
          <p:nvPr/>
        </p:nvSpPr>
        <p:spPr bwMode="auto">
          <a:xfrm>
            <a:off x="5908675" y="548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1" name="Line 69"/>
          <p:cNvSpPr>
            <a:spLocks noChangeShapeType="1"/>
          </p:cNvSpPr>
          <p:nvPr/>
        </p:nvSpPr>
        <p:spPr bwMode="auto">
          <a:xfrm>
            <a:off x="5908675" y="5181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Line 70"/>
          <p:cNvSpPr>
            <a:spLocks noChangeShapeType="1"/>
          </p:cNvSpPr>
          <p:nvPr/>
        </p:nvSpPr>
        <p:spPr bwMode="auto">
          <a:xfrm>
            <a:off x="5908675" y="4876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Line 71"/>
          <p:cNvSpPr>
            <a:spLocks noChangeShapeType="1"/>
          </p:cNvSpPr>
          <p:nvPr/>
        </p:nvSpPr>
        <p:spPr bwMode="auto">
          <a:xfrm>
            <a:off x="5908675" y="4572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Line 72"/>
          <p:cNvSpPr>
            <a:spLocks noChangeShapeType="1"/>
          </p:cNvSpPr>
          <p:nvPr/>
        </p:nvSpPr>
        <p:spPr bwMode="auto">
          <a:xfrm>
            <a:off x="5908675" y="4267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Line 73"/>
          <p:cNvSpPr>
            <a:spLocks noChangeShapeType="1"/>
          </p:cNvSpPr>
          <p:nvPr/>
        </p:nvSpPr>
        <p:spPr bwMode="auto">
          <a:xfrm>
            <a:off x="5908675" y="3962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6" name="Line 74"/>
          <p:cNvSpPr>
            <a:spLocks noChangeShapeType="1"/>
          </p:cNvSpPr>
          <p:nvPr/>
        </p:nvSpPr>
        <p:spPr bwMode="auto">
          <a:xfrm>
            <a:off x="5222875" y="3962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7" name="Line 75"/>
          <p:cNvSpPr>
            <a:spLocks noChangeShapeType="1"/>
          </p:cNvSpPr>
          <p:nvPr/>
        </p:nvSpPr>
        <p:spPr bwMode="auto">
          <a:xfrm>
            <a:off x="5222875" y="4267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8" name="Line 76"/>
          <p:cNvSpPr>
            <a:spLocks noChangeShapeType="1"/>
          </p:cNvSpPr>
          <p:nvPr/>
        </p:nvSpPr>
        <p:spPr bwMode="auto">
          <a:xfrm>
            <a:off x="5222875" y="4572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29" name="Line 77"/>
          <p:cNvSpPr>
            <a:spLocks noChangeShapeType="1"/>
          </p:cNvSpPr>
          <p:nvPr/>
        </p:nvSpPr>
        <p:spPr bwMode="auto">
          <a:xfrm>
            <a:off x="5222875" y="4876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0" name="Line 78"/>
          <p:cNvSpPr>
            <a:spLocks noChangeShapeType="1"/>
          </p:cNvSpPr>
          <p:nvPr/>
        </p:nvSpPr>
        <p:spPr bwMode="auto">
          <a:xfrm>
            <a:off x="5222875" y="5181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1" name="Line 79"/>
          <p:cNvSpPr>
            <a:spLocks noChangeShapeType="1"/>
          </p:cNvSpPr>
          <p:nvPr/>
        </p:nvSpPr>
        <p:spPr bwMode="auto">
          <a:xfrm>
            <a:off x="5222875" y="548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2" name="Line 80"/>
          <p:cNvSpPr>
            <a:spLocks noChangeShapeType="1"/>
          </p:cNvSpPr>
          <p:nvPr/>
        </p:nvSpPr>
        <p:spPr bwMode="auto">
          <a:xfrm>
            <a:off x="5222875" y="5791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3" name="Rectangle 81"/>
          <p:cNvSpPr>
            <a:spLocks noChangeArrowheads="1"/>
          </p:cNvSpPr>
          <p:nvPr/>
        </p:nvSpPr>
        <p:spPr bwMode="auto">
          <a:xfrm>
            <a:off x="3927475" y="3810000"/>
            <a:ext cx="12954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4" name="Line 82"/>
          <p:cNvSpPr>
            <a:spLocks noChangeShapeType="1"/>
          </p:cNvSpPr>
          <p:nvPr/>
        </p:nvSpPr>
        <p:spPr bwMode="auto">
          <a:xfrm>
            <a:off x="3013075" y="4267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5" name="Line 83"/>
          <p:cNvSpPr>
            <a:spLocks noChangeShapeType="1"/>
          </p:cNvSpPr>
          <p:nvPr/>
        </p:nvSpPr>
        <p:spPr bwMode="auto">
          <a:xfrm>
            <a:off x="3013075" y="4648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6" name="Line 84"/>
          <p:cNvSpPr>
            <a:spLocks noChangeShapeType="1"/>
          </p:cNvSpPr>
          <p:nvPr/>
        </p:nvSpPr>
        <p:spPr bwMode="auto">
          <a:xfrm>
            <a:off x="3013075" y="5029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Line 85"/>
          <p:cNvSpPr>
            <a:spLocks noChangeShapeType="1"/>
          </p:cNvSpPr>
          <p:nvPr/>
        </p:nvSpPr>
        <p:spPr bwMode="auto">
          <a:xfrm>
            <a:off x="3013075" y="5410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Text Box 86"/>
          <p:cNvSpPr txBox="1">
            <a:spLocks noChangeArrowheads="1"/>
          </p:cNvSpPr>
          <p:nvPr/>
        </p:nvSpPr>
        <p:spPr bwMode="auto">
          <a:xfrm>
            <a:off x="4010025" y="4114800"/>
            <a:ext cx="1212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CC"/>
                </a:solidFill>
                <a:effectLst/>
              </a:rPr>
              <a:t>BCD-to-</a:t>
            </a:r>
          </a:p>
          <a:p>
            <a:pPr algn="ctr"/>
            <a:r>
              <a:rPr lang="en-US" sz="1800" b="1">
                <a:solidFill>
                  <a:srgbClr val="0000CC"/>
                </a:solidFill>
                <a:effectLst/>
              </a:rPr>
              <a:t>7-Segment</a:t>
            </a:r>
          </a:p>
          <a:p>
            <a:pPr algn="ctr"/>
            <a:r>
              <a:rPr lang="en-US" sz="1800" b="1">
                <a:solidFill>
                  <a:srgbClr val="0000CC"/>
                </a:solidFill>
                <a:effectLst/>
              </a:rPr>
              <a:t>Decoder/</a:t>
            </a:r>
          </a:p>
          <a:p>
            <a:pPr algn="ctr"/>
            <a:r>
              <a:rPr lang="en-US" sz="1800" b="1">
                <a:solidFill>
                  <a:srgbClr val="0000CC"/>
                </a:solidFill>
                <a:effectLst/>
              </a:rPr>
              <a:t>Driver</a:t>
            </a:r>
            <a:endParaRPr lang="en-US" sz="1800" b="1">
              <a:solidFill>
                <a:schemeClr val="tx1"/>
              </a:solidFill>
              <a:effectLst/>
            </a:endParaRPr>
          </a:p>
        </p:txBody>
      </p:sp>
      <p:sp>
        <p:nvSpPr>
          <p:cNvPr id="23647" name="Freeform 95"/>
          <p:cNvSpPr>
            <a:spLocks/>
          </p:cNvSpPr>
          <p:nvPr/>
        </p:nvSpPr>
        <p:spPr bwMode="auto">
          <a:xfrm rot="5400000">
            <a:off x="5963443" y="4390232"/>
            <a:ext cx="836613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48" name="Freeform 96"/>
          <p:cNvSpPr>
            <a:spLocks/>
          </p:cNvSpPr>
          <p:nvPr/>
        </p:nvSpPr>
        <p:spPr bwMode="auto">
          <a:xfrm>
            <a:off x="6353175" y="5683250"/>
            <a:ext cx="836613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49" name="Freeform 97"/>
          <p:cNvSpPr>
            <a:spLocks/>
          </p:cNvSpPr>
          <p:nvPr/>
        </p:nvSpPr>
        <p:spPr bwMode="auto">
          <a:xfrm rot="5400000">
            <a:off x="5963443" y="5304632"/>
            <a:ext cx="836613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0" name="Freeform 98"/>
          <p:cNvSpPr>
            <a:spLocks/>
          </p:cNvSpPr>
          <p:nvPr/>
        </p:nvSpPr>
        <p:spPr bwMode="auto">
          <a:xfrm rot="-5400000">
            <a:off x="6750844" y="5306219"/>
            <a:ext cx="836612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1" name="Freeform 99"/>
          <p:cNvSpPr>
            <a:spLocks/>
          </p:cNvSpPr>
          <p:nvPr/>
        </p:nvSpPr>
        <p:spPr bwMode="auto">
          <a:xfrm rot="-5400000">
            <a:off x="6750843" y="4390232"/>
            <a:ext cx="836613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Freeform 100"/>
          <p:cNvSpPr>
            <a:spLocks/>
          </p:cNvSpPr>
          <p:nvPr/>
        </p:nvSpPr>
        <p:spPr bwMode="auto">
          <a:xfrm flipV="1">
            <a:off x="6353175" y="4013200"/>
            <a:ext cx="836613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27" y="84"/>
              </a:cxn>
              <a:cxn ang="0">
                <a:pos x="443" y="0"/>
              </a:cxn>
              <a:cxn ang="0">
                <a:pos x="84" y="0"/>
              </a:cxn>
              <a:cxn ang="0">
                <a:pos x="0" y="84"/>
              </a:cxn>
            </a:cxnLst>
            <a:rect l="0" t="0" r="r" b="b"/>
            <a:pathLst>
              <a:path w="527" h="84">
                <a:moveTo>
                  <a:pt x="0" y="84"/>
                </a:moveTo>
                <a:lnTo>
                  <a:pt x="527" y="84"/>
                </a:lnTo>
                <a:lnTo>
                  <a:pt x="443" y="0"/>
                </a:lnTo>
                <a:lnTo>
                  <a:pt x="84" y="0"/>
                </a:lnTo>
                <a:lnTo>
                  <a:pt x="0" y="8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Freeform 101"/>
          <p:cNvSpPr>
            <a:spLocks/>
          </p:cNvSpPr>
          <p:nvPr/>
        </p:nvSpPr>
        <p:spPr bwMode="auto">
          <a:xfrm>
            <a:off x="6354763" y="4838700"/>
            <a:ext cx="827087" cy="141288"/>
          </a:xfrm>
          <a:custGeom>
            <a:avLst/>
            <a:gdLst/>
            <a:ahLst/>
            <a:cxnLst>
              <a:cxn ang="0">
                <a:pos x="43" y="89"/>
              </a:cxn>
              <a:cxn ang="0">
                <a:pos x="479" y="88"/>
              </a:cxn>
              <a:cxn ang="0">
                <a:pos x="521" y="44"/>
              </a:cxn>
              <a:cxn ang="0">
                <a:pos x="478" y="1"/>
              </a:cxn>
              <a:cxn ang="0">
                <a:pos x="43" y="0"/>
              </a:cxn>
              <a:cxn ang="0">
                <a:pos x="0" y="44"/>
              </a:cxn>
              <a:cxn ang="0">
                <a:pos x="43" y="89"/>
              </a:cxn>
            </a:cxnLst>
            <a:rect l="0" t="0" r="r" b="b"/>
            <a:pathLst>
              <a:path w="521" h="89">
                <a:moveTo>
                  <a:pt x="43" y="89"/>
                </a:moveTo>
                <a:lnTo>
                  <a:pt x="479" y="88"/>
                </a:lnTo>
                <a:lnTo>
                  <a:pt x="521" y="44"/>
                </a:lnTo>
                <a:lnTo>
                  <a:pt x="478" y="1"/>
                </a:lnTo>
                <a:lnTo>
                  <a:pt x="43" y="0"/>
                </a:lnTo>
                <a:lnTo>
                  <a:pt x="0" y="44"/>
                </a:lnTo>
                <a:lnTo>
                  <a:pt x="43" y="8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AutoShape 102"/>
          <p:cNvSpPr>
            <a:spLocks noChangeArrowheads="1"/>
          </p:cNvSpPr>
          <p:nvPr/>
        </p:nvSpPr>
        <p:spPr bwMode="auto">
          <a:xfrm flipV="1">
            <a:off x="1946275" y="3962400"/>
            <a:ext cx="1042988" cy="1219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Text Box 103"/>
          <p:cNvSpPr txBox="1">
            <a:spLocks noChangeArrowheads="1"/>
          </p:cNvSpPr>
          <p:nvPr/>
        </p:nvSpPr>
        <p:spPr bwMode="auto">
          <a:xfrm>
            <a:off x="1447800" y="3054350"/>
            <a:ext cx="124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CC"/>
                </a:solidFill>
                <a:effectLst/>
              </a:rPr>
              <a:t>BCD input</a:t>
            </a:r>
            <a:endParaRPr lang="en-US" sz="1800" b="1">
              <a:solidFill>
                <a:srgbClr val="0000CC"/>
              </a:solidFill>
              <a:effectLst/>
              <a:latin typeface="Tahoma" pitchFamily="34" charset="0"/>
            </a:endParaRPr>
          </a:p>
        </p:txBody>
      </p:sp>
      <p:sp>
        <p:nvSpPr>
          <p:cNvPr id="23657" name="Text Box 105"/>
          <p:cNvSpPr txBox="1">
            <a:spLocks noChangeArrowheads="1"/>
          </p:cNvSpPr>
          <p:nvPr/>
        </p:nvSpPr>
        <p:spPr bwMode="auto">
          <a:xfrm>
            <a:off x="6007100" y="3214688"/>
            <a:ext cx="168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CC"/>
                </a:solidFill>
                <a:effectLst/>
              </a:rPr>
              <a:t>Decimal output</a:t>
            </a:r>
            <a:endParaRPr lang="en-US" sz="1800" b="1">
              <a:solidFill>
                <a:srgbClr val="0000CC"/>
              </a:solidFill>
              <a:effectLst/>
              <a:latin typeface="Tahoma" pitchFamily="34" charset="0"/>
            </a:endParaRPr>
          </a:p>
        </p:txBody>
      </p:sp>
      <p:sp>
        <p:nvSpPr>
          <p:cNvPr id="23660" name="Rectangle 108"/>
          <p:cNvSpPr>
            <a:spLocks noChangeArrowheads="1"/>
          </p:cNvSpPr>
          <p:nvPr/>
        </p:nvSpPr>
        <p:spPr bwMode="auto">
          <a:xfrm>
            <a:off x="1485900" y="3562350"/>
            <a:ext cx="12192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effectLst/>
              </a:rPr>
              <a:t>0 0 1 1</a:t>
            </a:r>
            <a:endParaRPr lang="en-US" sz="2000">
              <a:solidFill>
                <a:srgbClr val="FF0000"/>
              </a:solidFill>
              <a:effectLst/>
            </a:endParaRPr>
          </a:p>
        </p:txBody>
      </p:sp>
      <p:sp>
        <p:nvSpPr>
          <p:cNvPr id="23709" name="Rectangle 157"/>
          <p:cNvSpPr>
            <a:spLocks noChangeArrowheads="1"/>
          </p:cNvSpPr>
          <p:nvPr/>
        </p:nvSpPr>
        <p:spPr bwMode="auto">
          <a:xfrm>
            <a:off x="6556375" y="4622800"/>
            <a:ext cx="457200" cy="609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2"/>
                </a:solidFill>
                <a:effectLst/>
                <a:latin typeface="Tahoma" pitchFamily="34" charset="0"/>
              </a:rPr>
              <a:t>?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711" name="Rectangle 159"/>
          <p:cNvSpPr>
            <a:spLocks noChangeArrowheads="1"/>
          </p:cNvSpPr>
          <p:nvPr/>
        </p:nvSpPr>
        <p:spPr bwMode="auto">
          <a:xfrm>
            <a:off x="838200" y="1143000"/>
            <a:ext cx="76200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FFFFFF"/>
                </a:solidFill>
                <a:effectLst/>
                <a:latin typeface="Tahoma" pitchFamily="34" charset="0"/>
              </a:rPr>
              <a:t> Q #1-  What is the decimal output from the decoder that </a:t>
            </a:r>
          </a:p>
          <a:p>
            <a:r>
              <a:rPr lang="en-US" sz="1800" b="1">
                <a:solidFill>
                  <a:srgbClr val="FFFFFF"/>
                </a:solidFill>
                <a:effectLst/>
                <a:latin typeface="Tahoma" pitchFamily="34" charset="0"/>
              </a:rPr>
              <a:t>	appears on the 7-segment display?</a:t>
            </a:r>
          </a:p>
          <a:p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712" name="Rectangle 160"/>
          <p:cNvSpPr>
            <a:spLocks noChangeArrowheads="1"/>
          </p:cNvSpPr>
          <p:nvPr/>
        </p:nvSpPr>
        <p:spPr bwMode="auto">
          <a:xfrm>
            <a:off x="6400800" y="16002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effectLst/>
                <a:latin typeface="Tahoma" pitchFamily="34" charset="0"/>
              </a:rPr>
              <a:t>Answer:  3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3714" name="Rectangle 162"/>
          <p:cNvSpPr>
            <a:spLocks noChangeArrowheads="1"/>
          </p:cNvSpPr>
          <p:nvPr/>
        </p:nvSpPr>
        <p:spPr bwMode="auto">
          <a:xfrm>
            <a:off x="838200" y="1143000"/>
            <a:ext cx="7620000" cy="990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FFFFFF"/>
                </a:solidFill>
                <a:effectLst/>
                <a:latin typeface="Tahoma" pitchFamily="34" charset="0"/>
              </a:rPr>
              <a:t> Q #2-  What is the decimal output from the decoder that </a:t>
            </a:r>
          </a:p>
          <a:p>
            <a:r>
              <a:rPr lang="en-US" sz="1800" b="1">
                <a:solidFill>
                  <a:srgbClr val="FFFFFF"/>
                </a:solidFill>
                <a:effectLst/>
                <a:latin typeface="Tahoma" pitchFamily="34" charset="0"/>
              </a:rPr>
              <a:t>	appears on the 7-segment display?</a:t>
            </a:r>
          </a:p>
          <a:p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656" name="Rectangle 104"/>
          <p:cNvSpPr>
            <a:spLocks noChangeArrowheads="1"/>
          </p:cNvSpPr>
          <p:nvPr/>
        </p:nvSpPr>
        <p:spPr bwMode="auto">
          <a:xfrm>
            <a:off x="1466850" y="3562350"/>
            <a:ext cx="12192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effectLst/>
              </a:rPr>
              <a:t>0 0 0 0</a:t>
            </a:r>
            <a:endParaRPr lang="en-US" sz="2000">
              <a:solidFill>
                <a:srgbClr val="FF0000"/>
              </a:solidFill>
              <a:effectLst/>
            </a:endParaRPr>
          </a:p>
        </p:txBody>
      </p:sp>
      <p:sp>
        <p:nvSpPr>
          <p:cNvPr id="23715" name="Rectangle 163"/>
          <p:cNvSpPr>
            <a:spLocks noChangeArrowheads="1"/>
          </p:cNvSpPr>
          <p:nvPr/>
        </p:nvSpPr>
        <p:spPr bwMode="auto">
          <a:xfrm>
            <a:off x="6400800" y="16002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CC"/>
                </a:solidFill>
                <a:effectLst/>
                <a:latin typeface="Tahoma" pitchFamily="34" charset="0"/>
              </a:rPr>
              <a:t>Answer:  0</a:t>
            </a:r>
            <a:endParaRPr lang="en-US" sz="28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3716" name="Rectangle 164"/>
          <p:cNvSpPr>
            <a:spLocks noChangeArrowheads="1"/>
          </p:cNvSpPr>
          <p:nvPr/>
        </p:nvSpPr>
        <p:spPr bwMode="auto">
          <a:xfrm>
            <a:off x="838200" y="1143000"/>
            <a:ext cx="7620000" cy="990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FFFFFF"/>
                </a:solidFill>
                <a:effectLst/>
                <a:latin typeface="Tahoma" pitchFamily="34" charset="0"/>
              </a:rPr>
              <a:t> Q #3-  What is the decimal output from the decoder that </a:t>
            </a:r>
          </a:p>
          <a:p>
            <a:r>
              <a:rPr lang="en-US" sz="1800" b="1">
                <a:solidFill>
                  <a:srgbClr val="FFFFFF"/>
                </a:solidFill>
                <a:effectLst/>
                <a:latin typeface="Tahoma" pitchFamily="34" charset="0"/>
              </a:rPr>
              <a:t>	appears on the 7-segment display?</a:t>
            </a:r>
          </a:p>
          <a:p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659" name="Rectangle 107"/>
          <p:cNvSpPr>
            <a:spLocks noChangeArrowheads="1"/>
          </p:cNvSpPr>
          <p:nvPr/>
        </p:nvSpPr>
        <p:spPr bwMode="auto">
          <a:xfrm>
            <a:off x="1466850" y="3543300"/>
            <a:ext cx="12192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effectLst/>
              </a:rPr>
              <a:t>1  0  0  1</a:t>
            </a:r>
            <a:endParaRPr lang="en-US" sz="2000">
              <a:solidFill>
                <a:srgbClr val="FF0000"/>
              </a:solidFill>
              <a:effectLst/>
            </a:endParaRPr>
          </a:p>
        </p:txBody>
      </p:sp>
      <p:sp>
        <p:nvSpPr>
          <p:cNvPr id="23717" name="Rectangle 165"/>
          <p:cNvSpPr>
            <a:spLocks noChangeArrowheads="1"/>
          </p:cNvSpPr>
          <p:nvPr/>
        </p:nvSpPr>
        <p:spPr bwMode="auto">
          <a:xfrm>
            <a:off x="6400800" y="16002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8000"/>
                </a:solidFill>
                <a:effectLst/>
                <a:latin typeface="Tahoma" pitchFamily="34" charset="0"/>
              </a:rPr>
              <a:t>Answer:  9</a:t>
            </a:r>
            <a:endParaRPr lang="en-US" sz="28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3718" name="Rectangle 166"/>
          <p:cNvSpPr>
            <a:spLocks noChangeArrowheads="1"/>
          </p:cNvSpPr>
          <p:nvPr/>
        </p:nvSpPr>
        <p:spPr bwMode="auto">
          <a:xfrm>
            <a:off x="838200" y="1143000"/>
            <a:ext cx="76200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0000CC"/>
                </a:solidFill>
                <a:effectLst/>
                <a:latin typeface="Tahoma" pitchFamily="34" charset="0"/>
              </a:rPr>
              <a:t> Q #4-  What is the decimal output from the decoder that </a:t>
            </a:r>
          </a:p>
          <a:p>
            <a:r>
              <a:rPr lang="en-US" sz="1800" b="1">
                <a:solidFill>
                  <a:srgbClr val="0000CC"/>
                </a:solidFill>
                <a:effectLst/>
                <a:latin typeface="Tahoma" pitchFamily="34" charset="0"/>
              </a:rPr>
              <a:t>	appears on the 7-segment display?</a:t>
            </a:r>
          </a:p>
          <a:p>
            <a:endParaRPr 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719" name="Rectangle 167"/>
          <p:cNvSpPr>
            <a:spLocks noChangeArrowheads="1"/>
          </p:cNvSpPr>
          <p:nvPr/>
        </p:nvSpPr>
        <p:spPr bwMode="auto">
          <a:xfrm>
            <a:off x="6400800" y="16002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CC"/>
                </a:solidFill>
                <a:effectLst/>
                <a:latin typeface="Tahoma" pitchFamily="34" charset="0"/>
              </a:rPr>
              <a:t>Answer:  7</a:t>
            </a:r>
            <a:endParaRPr lang="en-US" sz="28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3720" name="Rectangle 168"/>
          <p:cNvSpPr>
            <a:spLocks noChangeArrowheads="1"/>
          </p:cNvSpPr>
          <p:nvPr/>
        </p:nvSpPr>
        <p:spPr bwMode="auto">
          <a:xfrm>
            <a:off x="1447800" y="3562350"/>
            <a:ext cx="12192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effectLst/>
              </a:rPr>
              <a:t>0  1  1  1</a:t>
            </a:r>
            <a:endParaRPr lang="en-US" sz="2000">
              <a:solidFill>
                <a:srgbClr val="FF0000"/>
              </a:solidFill>
              <a:effectLst/>
            </a:endParaRPr>
          </a:p>
        </p:txBody>
      </p:sp>
      <p:sp>
        <p:nvSpPr>
          <p:cNvPr id="23721" name="Rectangle 169"/>
          <p:cNvSpPr>
            <a:spLocks noChangeArrowheads="1"/>
          </p:cNvSpPr>
          <p:nvPr/>
        </p:nvSpPr>
        <p:spPr bwMode="auto">
          <a:xfrm>
            <a:off x="838200" y="1143000"/>
            <a:ext cx="76200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>
                <a:solidFill>
                  <a:srgbClr val="0000CC"/>
                </a:solidFill>
                <a:effectLst/>
                <a:latin typeface="Tahoma" pitchFamily="34" charset="0"/>
              </a:rPr>
              <a:t> Q #5-  What is the decimal output from the decoder that </a:t>
            </a:r>
          </a:p>
          <a:p>
            <a:r>
              <a:rPr lang="en-US" sz="1800" b="1">
                <a:solidFill>
                  <a:srgbClr val="0000CC"/>
                </a:solidFill>
                <a:effectLst/>
                <a:latin typeface="Tahoma" pitchFamily="34" charset="0"/>
              </a:rPr>
              <a:t>	appears on the 7-segment display?</a:t>
            </a:r>
          </a:p>
          <a:p>
            <a:endParaRPr lang="en-US" sz="28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3722" name="Rectangle 170"/>
          <p:cNvSpPr>
            <a:spLocks noChangeArrowheads="1"/>
          </p:cNvSpPr>
          <p:nvPr/>
        </p:nvSpPr>
        <p:spPr bwMode="auto">
          <a:xfrm>
            <a:off x="6400800" y="16002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CC"/>
                </a:solidFill>
                <a:effectLst/>
                <a:latin typeface="Tahoma" pitchFamily="34" charset="0"/>
              </a:rPr>
              <a:t>Answer:  6</a:t>
            </a:r>
            <a:endParaRPr lang="en-US" sz="28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3723" name="Rectangle 171"/>
          <p:cNvSpPr>
            <a:spLocks noChangeArrowheads="1"/>
          </p:cNvSpPr>
          <p:nvPr/>
        </p:nvSpPr>
        <p:spPr bwMode="auto">
          <a:xfrm>
            <a:off x="1466850" y="3562350"/>
            <a:ext cx="12192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effectLst/>
              </a:rPr>
              <a:t>0  1  1  0</a:t>
            </a:r>
            <a:endParaRPr lang="en-US" sz="2000" b="1">
              <a:solidFill>
                <a:srgbClr val="FF0000"/>
              </a:solidFill>
              <a:effectLst/>
            </a:endParaRPr>
          </a:p>
        </p:txBody>
      </p:sp>
      <p:sp>
        <p:nvSpPr>
          <p:cNvPr id="23724" name="Text Box 172"/>
          <p:cNvSpPr txBox="1">
            <a:spLocks noChangeArrowheads="1"/>
          </p:cNvSpPr>
          <p:nvPr/>
        </p:nvSpPr>
        <p:spPr bwMode="auto">
          <a:xfrm>
            <a:off x="3867150" y="187325"/>
            <a:ext cx="1371600" cy="650875"/>
          </a:xfrm>
          <a:prstGeom prst="rect">
            <a:avLst/>
          </a:prstGeom>
          <a:solidFill>
            <a:srgbClr val="CC00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n-US" sz="3600" b="1">
                <a:solidFill>
                  <a:srgbClr val="FFFFFF"/>
                </a:solidFill>
                <a:effectLst/>
              </a:rPr>
              <a:t>TEST</a:t>
            </a:r>
            <a:endParaRPr kumimoji="1" lang="en-US" sz="3600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23725" name="Object 173"/>
          <p:cNvGraphicFramePr>
            <a:graphicFrameLocks noChangeAspect="1"/>
          </p:cNvGraphicFramePr>
          <p:nvPr/>
        </p:nvGraphicFramePr>
        <p:xfrm>
          <a:off x="152400" y="152400"/>
          <a:ext cx="465138" cy="838200"/>
        </p:xfrm>
        <a:graphic>
          <a:graphicData uri="http://schemas.openxmlformats.org/presentationml/2006/ole">
            <p:oleObj spid="_x0000_s2050" name="Clip" r:id="rId3" imgW="2033588" imgH="3390900" progId="">
              <p:embed/>
            </p:oleObj>
          </a:graphicData>
        </a:graphic>
      </p:graphicFrame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0" grpId="0" animBg="1" autoUpdateAnimBg="0"/>
      <p:bldP spid="23711" grpId="0" animBg="1" autoUpdateAnimBg="0"/>
      <p:bldP spid="23712" grpId="0" animBg="1" autoUpdateAnimBg="0"/>
      <p:bldP spid="23714" grpId="0" animBg="1" autoUpdateAnimBg="0"/>
      <p:bldP spid="23656" grpId="0" animBg="1" autoUpdateAnimBg="0"/>
      <p:bldP spid="23715" grpId="0" animBg="1" autoUpdateAnimBg="0"/>
      <p:bldP spid="23716" grpId="0" animBg="1" autoUpdateAnimBg="0"/>
      <p:bldP spid="23659" grpId="0" animBg="1" autoUpdateAnimBg="0"/>
      <p:bldP spid="23717" grpId="0" animBg="1" autoUpdateAnimBg="0"/>
      <p:bldP spid="23718" grpId="0" animBg="1" autoUpdateAnimBg="0"/>
      <p:bldP spid="23719" grpId="0" animBg="1" autoUpdateAnimBg="0"/>
      <p:bldP spid="23720" grpId="0" animBg="1" autoUpdateAnimBg="0"/>
      <p:bldP spid="23721" grpId="0" animBg="1" autoUpdateAnimBg="0"/>
      <p:bldP spid="23722" grpId="0" animBg="1" autoUpdateAnimBg="0"/>
      <p:bldP spid="2372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83 fig 9-8"/>
          <p:cNvPicPr>
            <a:picLocks noChangeAspect="1" noChangeArrowheads="1"/>
          </p:cNvPicPr>
          <p:nvPr/>
        </p:nvPicPr>
        <p:blipFill>
          <a:blip r:embed="rId2" cstate="print"/>
          <a:srcRect l="13725" t="4671" r="6535" b="12363"/>
          <a:stretch>
            <a:fillRect/>
          </a:stretch>
        </p:blipFill>
        <p:spPr bwMode="auto">
          <a:xfrm>
            <a:off x="683568" y="836712"/>
            <a:ext cx="6975475" cy="5181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00722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447800"/>
            <a:ext cx="4991100" cy="491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220027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181600" y="609600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ndara" pitchFamily="34" charset="0"/>
              </a:rPr>
              <a:t>7-segmen display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Dekoder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Enkoder</a:t>
            </a:r>
            <a:endParaRPr lang="en-MY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259632" y="1988840"/>
          <a:ext cx="2903538" cy="2425700"/>
        </p:xfrm>
        <a:graphic>
          <a:graphicData uri="http://schemas.openxmlformats.org/presentationml/2006/ole">
            <p:oleObj spid="_x0000_s51203" name="VISIO" r:id="rId3" imgW="2523744" imgH="2121408" progId="Visio.Drawing.11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508104" y="1844824"/>
          <a:ext cx="2903537" cy="2425700"/>
        </p:xfrm>
        <a:graphic>
          <a:graphicData uri="http://schemas.openxmlformats.org/presentationml/2006/ole">
            <p:oleObj spid="_x0000_s51204" name="VISIO" r:id="rId4" imgW="2523744" imgH="2121408" progId="Visio.Drawing.11">
              <p:embed/>
            </p:oleObj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29482" y="4732040"/>
            <a:ext cx="2717800" cy="6413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ONLY ONE INPUT ACTIVATED AT A TIME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29482" y="5360690"/>
            <a:ext cx="2708275" cy="37623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BINARY CODE OUTPUT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44641" y="4588024"/>
            <a:ext cx="2730500" cy="6413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BINARY CODE INPUT</a:t>
            </a:r>
          </a:p>
          <a:p>
            <a:endParaRPr lang="en-U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44641" y="4969024"/>
            <a:ext cx="2743200" cy="6413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ONLY ONE OUTPUT ACTIVATED AT A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501015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09600" y="61978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Candara" pitchFamily="34" charset="0"/>
              </a:rPr>
              <a:t>Rangkaian</a:t>
            </a:r>
            <a:r>
              <a:rPr lang="en-US" sz="2800" b="1" dirty="0" smtClean="0">
                <a:latin typeface="Candara" pitchFamily="34" charset="0"/>
              </a:rPr>
              <a:t> </a:t>
            </a:r>
            <a:r>
              <a:rPr lang="en-US" sz="2800" b="1" dirty="0" err="1" smtClean="0">
                <a:latin typeface="Candara" pitchFamily="34" charset="0"/>
              </a:rPr>
              <a:t>Pengubah</a:t>
            </a:r>
            <a:r>
              <a:rPr lang="en-US" sz="2800" b="1" dirty="0" smtClean="0">
                <a:latin typeface="Candara" pitchFamily="34" charset="0"/>
              </a:rPr>
              <a:t> </a:t>
            </a:r>
            <a:r>
              <a:rPr lang="en-US" sz="2800" b="1" dirty="0" err="1" smtClean="0">
                <a:latin typeface="Candara" pitchFamily="34" charset="0"/>
              </a:rPr>
              <a:t>kode</a:t>
            </a:r>
            <a:r>
              <a:rPr lang="en-US" sz="2800" b="1" dirty="0" smtClean="0">
                <a:latin typeface="Candara" pitchFamily="34" charset="0"/>
              </a:rPr>
              <a:t> BCD </a:t>
            </a:r>
            <a:r>
              <a:rPr lang="en-US" sz="2800" b="1" dirty="0" err="1" smtClean="0">
                <a:latin typeface="Candara" pitchFamily="34" charset="0"/>
              </a:rPr>
              <a:t>ke</a:t>
            </a:r>
            <a:r>
              <a:rPr lang="en-US" sz="2800" b="1" dirty="0" smtClean="0">
                <a:latin typeface="Candara" pitchFamily="34" charset="0"/>
              </a:rPr>
              <a:t> LED 7-segmen</a:t>
            </a:r>
            <a:endParaRPr lang="en-US" sz="2800" b="1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cartell.ie/car_check/wp-content/uploads/2010/10/software-binary-c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Thankyou</a:t>
            </a:r>
            <a:endParaRPr lang="en-MY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dirty="0" err="1" smtClean="0"/>
              <a:t>Dekoding</a:t>
            </a:r>
            <a:endParaRPr lang="en-MY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23525"/>
            <a:ext cx="7632848" cy="493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4" y="1196752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Dekoder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suatu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rangkaian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logika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memiliki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sedikit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masukan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banyak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keluaran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to 2 </a:t>
            </a:r>
            <a:r>
              <a:rPr lang="en-US" dirty="0" err="1" smtClean="0"/>
              <a:t>Dekoder</a:t>
            </a:r>
            <a:endParaRPr lang="en-MY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488832" cy="47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to 4 </a:t>
            </a:r>
            <a:r>
              <a:rPr lang="en-US" dirty="0" err="1" smtClean="0"/>
              <a:t>Dekoder</a:t>
            </a:r>
            <a:endParaRPr lang="en-MY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24936" cy="458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Rangkaian</a:t>
            </a:r>
            <a:r>
              <a:rPr lang="en-US" dirty="0" smtClean="0"/>
              <a:t> 2 to 4 </a:t>
            </a:r>
            <a:r>
              <a:rPr lang="en-US" dirty="0" err="1" smtClean="0"/>
              <a:t>Dekoder</a:t>
            </a:r>
            <a:endParaRPr lang="en-MY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320698" cy="492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to 8 </a:t>
            </a:r>
            <a:r>
              <a:rPr lang="en-US" dirty="0" err="1" smtClean="0"/>
              <a:t>Dekoder</a:t>
            </a:r>
            <a:endParaRPr lang="en-MY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201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to 8 </a:t>
            </a:r>
            <a:r>
              <a:rPr lang="en-US" dirty="0" err="1" smtClean="0"/>
              <a:t>Dekoder</a:t>
            </a:r>
            <a:endParaRPr lang="en-MY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201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Rangkaian</a:t>
            </a:r>
            <a:r>
              <a:rPr lang="en-US" dirty="0" smtClean="0"/>
              <a:t> 3 to 8 </a:t>
            </a:r>
            <a:r>
              <a:rPr lang="en-US" dirty="0" err="1" smtClean="0"/>
              <a:t>Dekoder</a:t>
            </a:r>
            <a:endParaRPr lang="en-MY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1897"/>
            <a:ext cx="4896544" cy="537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6487</TotalTime>
  <Words>339</Words>
  <Application>Microsoft Office PowerPoint</Application>
  <PresentationFormat>On-screen Show (4:3)</PresentationFormat>
  <Paragraphs>85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Diseño predeterminado</vt:lpstr>
      <vt:lpstr>VISIO</vt:lpstr>
      <vt:lpstr>Clip</vt:lpstr>
      <vt:lpstr>Elektronika dan Instrumentasi: Elektronika Digital 3 –  Enkoder, Dekoder, 7 segment</vt:lpstr>
      <vt:lpstr>Dekoder dan Enkoder</vt:lpstr>
      <vt:lpstr>Binary Dekoding</vt:lpstr>
      <vt:lpstr>1 to 2 Dekoder</vt:lpstr>
      <vt:lpstr>2 to 4 Dekoder</vt:lpstr>
      <vt:lpstr>Rangkaian 2 to 4 Dekoder</vt:lpstr>
      <vt:lpstr>3 to 8 Dekoder</vt:lpstr>
      <vt:lpstr>3 to 8 Dekoder</vt:lpstr>
      <vt:lpstr>Rangkaian 3 to 8 Dekoder</vt:lpstr>
      <vt:lpstr>Enkoder Binary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Thankyou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ismail - [2010]</cp:lastModifiedBy>
  <cp:revision>713</cp:revision>
  <dcterms:created xsi:type="dcterms:W3CDTF">2010-05-23T14:28:12Z</dcterms:created>
  <dcterms:modified xsi:type="dcterms:W3CDTF">2013-12-14T16:29:59Z</dcterms:modified>
</cp:coreProperties>
</file>